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333" r:id="rId4"/>
    <p:sldId id="334" r:id="rId5"/>
    <p:sldId id="367" r:id="rId6"/>
    <p:sldId id="371" r:id="rId7"/>
    <p:sldId id="376" r:id="rId8"/>
    <p:sldId id="377" r:id="rId9"/>
    <p:sldId id="368" r:id="rId10"/>
    <p:sldId id="369" r:id="rId11"/>
    <p:sldId id="389" r:id="rId12"/>
    <p:sldId id="379" r:id="rId13"/>
    <p:sldId id="404" r:id="rId14"/>
    <p:sldId id="405" r:id="rId15"/>
    <p:sldId id="406" r:id="rId16"/>
    <p:sldId id="380" r:id="rId17"/>
    <p:sldId id="370" r:id="rId18"/>
    <p:sldId id="408" r:id="rId19"/>
    <p:sldId id="372" r:id="rId20"/>
    <p:sldId id="396" r:id="rId21"/>
    <p:sldId id="395" r:id="rId22"/>
    <p:sldId id="391" r:id="rId23"/>
    <p:sldId id="397" r:id="rId24"/>
    <p:sldId id="392" r:id="rId25"/>
    <p:sldId id="398" r:id="rId26"/>
    <p:sldId id="399" r:id="rId27"/>
    <p:sldId id="401" r:id="rId28"/>
    <p:sldId id="373" r:id="rId29"/>
    <p:sldId id="386" r:id="rId30"/>
    <p:sldId id="388" r:id="rId31"/>
    <p:sldId id="393" r:id="rId32"/>
    <p:sldId id="347" r:id="rId33"/>
    <p:sldId id="374" r:id="rId34"/>
    <p:sldId id="375" r:id="rId35"/>
    <p:sldId id="411" r:id="rId36"/>
    <p:sldId id="409" r:id="rId37"/>
    <p:sldId id="410" r:id="rId38"/>
    <p:sldId id="412" r:id="rId39"/>
    <p:sldId id="390" r:id="rId40"/>
    <p:sldId id="413" r:id="rId41"/>
    <p:sldId id="324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71C1CA-90CC-47FA-BCCA-F18552AF98D7}">
          <p14:sldIdLst>
            <p14:sldId id="256"/>
            <p14:sldId id="258"/>
            <p14:sldId id="333"/>
            <p14:sldId id="334"/>
            <p14:sldId id="367"/>
            <p14:sldId id="371"/>
            <p14:sldId id="376"/>
            <p14:sldId id="377"/>
            <p14:sldId id="368"/>
            <p14:sldId id="369"/>
            <p14:sldId id="389"/>
            <p14:sldId id="379"/>
            <p14:sldId id="404"/>
            <p14:sldId id="405"/>
            <p14:sldId id="406"/>
            <p14:sldId id="380"/>
            <p14:sldId id="370"/>
            <p14:sldId id="408"/>
            <p14:sldId id="372"/>
            <p14:sldId id="396"/>
            <p14:sldId id="395"/>
            <p14:sldId id="391"/>
            <p14:sldId id="397"/>
            <p14:sldId id="392"/>
            <p14:sldId id="398"/>
            <p14:sldId id="399"/>
            <p14:sldId id="401"/>
            <p14:sldId id="373"/>
            <p14:sldId id="386"/>
            <p14:sldId id="388"/>
            <p14:sldId id="393"/>
            <p14:sldId id="347"/>
            <p14:sldId id="374"/>
            <p14:sldId id="375"/>
            <p14:sldId id="411"/>
            <p14:sldId id="409"/>
            <p14:sldId id="410"/>
            <p14:sldId id="412"/>
            <p14:sldId id="390"/>
            <p14:sldId id="413"/>
            <p14:sldId id="324"/>
          </p14:sldIdLst>
        </p14:section>
        <p14:section name="Untitled Section" id="{B4E68E45-AAC8-4934-A051-E31A355BB7E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df-file\engineering\JOBS\11060\Rainfall%20Events%20Analysis\Jan%2030%20-%20Jan%2031,%202013%20Rain%20Event%20Analysis\Hydrographs%201-30-13%20to%201-31-13%20Rainfall%20Ev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400" dirty="0"/>
              <a:t>Hydrographs</a:t>
            </a:r>
            <a:r>
              <a:rPr lang="en-US" sz="1400" baseline="0" dirty="0"/>
              <a:t> of  Clearfield Municipal Authority January 30-31, 2013 Rain Event</a:t>
            </a:r>
            <a:endParaRPr lang="en-US" sz="1400" dirty="0"/>
          </a:p>
        </c:rich>
      </c:tx>
      <c:layout>
        <c:manualLayout>
          <c:xMode val="edge"/>
          <c:yMode val="edge"/>
          <c:x val="0.15091522771352739"/>
          <c:y val="2.01941757453002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4225329509059074E-2"/>
          <c:y val="8.1018452238924676E-2"/>
          <c:w val="0.80355272898579577"/>
          <c:h val="0.73107104308590665"/>
        </c:manualLayout>
      </c:layout>
      <c:barChart>
        <c:barDir val="col"/>
        <c:grouping val="clustered"/>
        <c:varyColors val="0"/>
        <c:ser>
          <c:idx val="1"/>
          <c:order val="1"/>
          <c:tx>
            <c:v>Precipitation</c:v>
          </c:tx>
          <c:spPr>
            <a:solidFill>
              <a:srgbClr val="C00000"/>
            </a:solidFill>
            <a:ln>
              <a:noFill/>
            </a:ln>
          </c:spPr>
          <c:invertIfNegative val="0"/>
          <c:val>
            <c:numRef>
              <c:f>DATA!$M$9:$M$113</c:f>
              <c:numCache>
                <c:formatCode>General</c:formatCode>
                <c:ptCount val="105"/>
                <c:pt idx="0">
                  <c:v>0</c:v>
                </c:pt>
                <c:pt idx="1">
                  <c:v>8.000000000000014E-2</c:v>
                </c:pt>
                <c:pt idx="2">
                  <c:v>2.0000000000000035E-2</c:v>
                </c:pt>
                <c:pt idx="3">
                  <c:v>1.0000000000000019E-2</c:v>
                </c:pt>
                <c:pt idx="4">
                  <c:v>4.000000000000007E-2</c:v>
                </c:pt>
                <c:pt idx="5">
                  <c:v>4.000000000000007E-2</c:v>
                </c:pt>
                <c:pt idx="6">
                  <c:v>6.0000000000000109E-2</c:v>
                </c:pt>
                <c:pt idx="7">
                  <c:v>6.0000000000000109E-2</c:v>
                </c:pt>
                <c:pt idx="8">
                  <c:v>5.0000000000000051E-2</c:v>
                </c:pt>
                <c:pt idx="9">
                  <c:v>9.0000000000000066E-2</c:v>
                </c:pt>
                <c:pt idx="10">
                  <c:v>0.11000000000000008</c:v>
                </c:pt>
                <c:pt idx="11">
                  <c:v>0.13</c:v>
                </c:pt>
                <c:pt idx="12">
                  <c:v>0.12000000000000002</c:v>
                </c:pt>
                <c:pt idx="13">
                  <c:v>0.16000000000000017</c:v>
                </c:pt>
                <c:pt idx="14">
                  <c:v>5.0000000000000051E-2</c:v>
                </c:pt>
                <c:pt idx="15">
                  <c:v>6.0000000000000109E-2</c:v>
                </c:pt>
                <c:pt idx="16">
                  <c:v>3.0000000000000037E-2</c:v>
                </c:pt>
                <c:pt idx="17">
                  <c:v>1.0000000000000019E-2</c:v>
                </c:pt>
                <c:pt idx="18">
                  <c:v>0</c:v>
                </c:pt>
                <c:pt idx="19">
                  <c:v>0</c:v>
                </c:pt>
                <c:pt idx="20">
                  <c:v>1.0000000000000019E-2</c:v>
                </c:pt>
                <c:pt idx="21">
                  <c:v>0</c:v>
                </c:pt>
                <c:pt idx="22">
                  <c:v>1.0000000000000019E-2</c:v>
                </c:pt>
                <c:pt idx="23">
                  <c:v>3.0000000000000037E-2</c:v>
                </c:pt>
                <c:pt idx="24">
                  <c:v>1.0000000000000019E-2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1.0000000000000019E-2</c:v>
                </c:pt>
                <c:pt idx="77">
                  <c:v>1.0000000000000019E-2</c:v>
                </c:pt>
                <c:pt idx="78">
                  <c:v>2.0000000000000035E-2</c:v>
                </c:pt>
                <c:pt idx="79">
                  <c:v>3.0000000000000037E-2</c:v>
                </c:pt>
                <c:pt idx="80">
                  <c:v>2.0000000000000035E-2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1.0000000000000019E-2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2.0000000000000035E-2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62528"/>
        <c:axId val="44256256"/>
      </c:barChart>
      <c:lineChart>
        <c:grouping val="standard"/>
        <c:varyColors val="0"/>
        <c:ser>
          <c:idx val="0"/>
          <c:order val="0"/>
          <c:tx>
            <c:v>Total Flow</c:v>
          </c:tx>
          <c:spPr>
            <a:ln w="19050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DATA!$A$9:$A$113</c:f>
              <c:numCache>
                <c:formatCode>m/d/yyyy\ h:mm</c:formatCode>
                <c:ptCount val="105"/>
                <c:pt idx="0">
                  <c:v>41304.416678240865</c:v>
                </c:pt>
                <c:pt idx="1">
                  <c:v>41304.458344907413</c:v>
                </c:pt>
                <c:pt idx="2">
                  <c:v>41304.500011574091</c:v>
                </c:pt>
                <c:pt idx="3">
                  <c:v>41304.541678240741</c:v>
                </c:pt>
                <c:pt idx="4">
                  <c:v>41304.583344907405</c:v>
                </c:pt>
                <c:pt idx="5">
                  <c:v>41304.625011574077</c:v>
                </c:pt>
                <c:pt idx="6">
                  <c:v>41304.666678240741</c:v>
                </c:pt>
                <c:pt idx="7">
                  <c:v>41304.708344907405</c:v>
                </c:pt>
                <c:pt idx="8">
                  <c:v>41304.750011574091</c:v>
                </c:pt>
                <c:pt idx="9">
                  <c:v>41304.791678240734</c:v>
                </c:pt>
                <c:pt idx="10">
                  <c:v>41304.833344907405</c:v>
                </c:pt>
                <c:pt idx="11">
                  <c:v>41304.875011574091</c:v>
                </c:pt>
                <c:pt idx="12">
                  <c:v>41304.916678240865</c:v>
                </c:pt>
                <c:pt idx="13">
                  <c:v>41304.958344907413</c:v>
                </c:pt>
                <c:pt idx="14">
                  <c:v>41305.000011574091</c:v>
                </c:pt>
                <c:pt idx="15">
                  <c:v>41305.041678240741</c:v>
                </c:pt>
                <c:pt idx="16">
                  <c:v>41305.083344907405</c:v>
                </c:pt>
                <c:pt idx="17">
                  <c:v>41305.125011574077</c:v>
                </c:pt>
                <c:pt idx="18">
                  <c:v>41305.166678240741</c:v>
                </c:pt>
                <c:pt idx="19">
                  <c:v>41305.208344907405</c:v>
                </c:pt>
                <c:pt idx="20">
                  <c:v>41305.250011574091</c:v>
                </c:pt>
                <c:pt idx="21">
                  <c:v>41305.291678240734</c:v>
                </c:pt>
                <c:pt idx="22">
                  <c:v>41305.333344907405</c:v>
                </c:pt>
                <c:pt idx="23">
                  <c:v>41305.375011574091</c:v>
                </c:pt>
                <c:pt idx="24">
                  <c:v>41305.416678240865</c:v>
                </c:pt>
                <c:pt idx="25">
                  <c:v>41305.458344907413</c:v>
                </c:pt>
                <c:pt idx="26">
                  <c:v>41305.500011574091</c:v>
                </c:pt>
                <c:pt idx="27">
                  <c:v>41305.541678240741</c:v>
                </c:pt>
                <c:pt idx="28">
                  <c:v>41305.583344907405</c:v>
                </c:pt>
                <c:pt idx="29">
                  <c:v>41305.625011574077</c:v>
                </c:pt>
                <c:pt idx="30">
                  <c:v>41305.666678240741</c:v>
                </c:pt>
                <c:pt idx="31">
                  <c:v>41305.708344907405</c:v>
                </c:pt>
                <c:pt idx="32">
                  <c:v>41305.750011574091</c:v>
                </c:pt>
                <c:pt idx="33">
                  <c:v>41305.791678240734</c:v>
                </c:pt>
                <c:pt idx="34">
                  <c:v>41305.833344907405</c:v>
                </c:pt>
                <c:pt idx="35">
                  <c:v>41305.875011574091</c:v>
                </c:pt>
                <c:pt idx="36">
                  <c:v>41305.916678240865</c:v>
                </c:pt>
                <c:pt idx="37">
                  <c:v>41305.958344907413</c:v>
                </c:pt>
                <c:pt idx="38">
                  <c:v>41306.000011574091</c:v>
                </c:pt>
                <c:pt idx="39">
                  <c:v>41306.041678240741</c:v>
                </c:pt>
                <c:pt idx="40">
                  <c:v>41306.083344907405</c:v>
                </c:pt>
                <c:pt idx="41">
                  <c:v>41306.125011574077</c:v>
                </c:pt>
                <c:pt idx="42">
                  <c:v>41306.166678240741</c:v>
                </c:pt>
                <c:pt idx="43">
                  <c:v>41306.208344907405</c:v>
                </c:pt>
                <c:pt idx="44">
                  <c:v>41306.250011574091</c:v>
                </c:pt>
                <c:pt idx="45">
                  <c:v>41306.291678240734</c:v>
                </c:pt>
                <c:pt idx="46">
                  <c:v>41306.333344907405</c:v>
                </c:pt>
                <c:pt idx="47">
                  <c:v>41306.375011574091</c:v>
                </c:pt>
                <c:pt idx="48">
                  <c:v>41306.416678240865</c:v>
                </c:pt>
                <c:pt idx="49">
                  <c:v>41306.458344907413</c:v>
                </c:pt>
                <c:pt idx="50">
                  <c:v>41306.500011574091</c:v>
                </c:pt>
                <c:pt idx="51">
                  <c:v>41306.541678240741</c:v>
                </c:pt>
                <c:pt idx="52">
                  <c:v>41306.583344907405</c:v>
                </c:pt>
                <c:pt idx="53">
                  <c:v>41306.625011574077</c:v>
                </c:pt>
                <c:pt idx="54">
                  <c:v>41306.666678240741</c:v>
                </c:pt>
                <c:pt idx="55">
                  <c:v>41306.708344907405</c:v>
                </c:pt>
                <c:pt idx="56">
                  <c:v>41306.750011574091</c:v>
                </c:pt>
                <c:pt idx="57">
                  <c:v>41306.791678240734</c:v>
                </c:pt>
                <c:pt idx="58">
                  <c:v>41306.833344907405</c:v>
                </c:pt>
                <c:pt idx="59">
                  <c:v>41306.875011574091</c:v>
                </c:pt>
                <c:pt idx="60">
                  <c:v>41306.916678240865</c:v>
                </c:pt>
                <c:pt idx="61">
                  <c:v>41306.958344907413</c:v>
                </c:pt>
                <c:pt idx="62">
                  <c:v>41307.000011574091</c:v>
                </c:pt>
                <c:pt idx="63">
                  <c:v>41307.041678240741</c:v>
                </c:pt>
                <c:pt idx="64">
                  <c:v>41307.083344907405</c:v>
                </c:pt>
                <c:pt idx="65">
                  <c:v>41307.125011574077</c:v>
                </c:pt>
                <c:pt idx="66">
                  <c:v>41307.166678240741</c:v>
                </c:pt>
                <c:pt idx="67">
                  <c:v>41307.208344907405</c:v>
                </c:pt>
                <c:pt idx="68">
                  <c:v>41307.250011574091</c:v>
                </c:pt>
                <c:pt idx="69">
                  <c:v>41307.291678240734</c:v>
                </c:pt>
                <c:pt idx="70">
                  <c:v>41307.333344907405</c:v>
                </c:pt>
                <c:pt idx="71">
                  <c:v>41307.375011574091</c:v>
                </c:pt>
                <c:pt idx="72">
                  <c:v>41307.416678240865</c:v>
                </c:pt>
                <c:pt idx="73">
                  <c:v>41307.458344907413</c:v>
                </c:pt>
                <c:pt idx="74">
                  <c:v>41307.500011574091</c:v>
                </c:pt>
                <c:pt idx="75">
                  <c:v>41307.541678240741</c:v>
                </c:pt>
                <c:pt idx="76">
                  <c:v>41307.583344907405</c:v>
                </c:pt>
                <c:pt idx="77">
                  <c:v>41307.625011574077</c:v>
                </c:pt>
                <c:pt idx="78">
                  <c:v>41307.666678240741</c:v>
                </c:pt>
                <c:pt idx="79">
                  <c:v>41307.708344907405</c:v>
                </c:pt>
                <c:pt idx="80">
                  <c:v>41307.750011574091</c:v>
                </c:pt>
                <c:pt idx="81">
                  <c:v>41307.791678240734</c:v>
                </c:pt>
                <c:pt idx="82">
                  <c:v>41307.833344907405</c:v>
                </c:pt>
                <c:pt idx="83">
                  <c:v>41307.875011574091</c:v>
                </c:pt>
                <c:pt idx="84">
                  <c:v>41307.916678240865</c:v>
                </c:pt>
                <c:pt idx="85">
                  <c:v>41307.958344907413</c:v>
                </c:pt>
                <c:pt idx="86">
                  <c:v>41308.000011574091</c:v>
                </c:pt>
                <c:pt idx="87">
                  <c:v>41308.041678240741</c:v>
                </c:pt>
                <c:pt idx="88">
                  <c:v>41308.083344907405</c:v>
                </c:pt>
                <c:pt idx="89">
                  <c:v>41308.125011574077</c:v>
                </c:pt>
                <c:pt idx="90">
                  <c:v>41308.166678240741</c:v>
                </c:pt>
                <c:pt idx="91">
                  <c:v>41308.208344907405</c:v>
                </c:pt>
                <c:pt idx="92">
                  <c:v>41308.250011574091</c:v>
                </c:pt>
                <c:pt idx="93">
                  <c:v>41308.291678240734</c:v>
                </c:pt>
                <c:pt idx="94">
                  <c:v>41308.333344907405</c:v>
                </c:pt>
                <c:pt idx="95">
                  <c:v>41308.375011574091</c:v>
                </c:pt>
                <c:pt idx="96">
                  <c:v>41308.416678240865</c:v>
                </c:pt>
                <c:pt idx="97">
                  <c:v>41308.458344907413</c:v>
                </c:pt>
                <c:pt idx="98">
                  <c:v>41308.500011574091</c:v>
                </c:pt>
                <c:pt idx="99">
                  <c:v>41308.541678240741</c:v>
                </c:pt>
                <c:pt idx="100">
                  <c:v>41308.583344907405</c:v>
                </c:pt>
                <c:pt idx="101">
                  <c:v>41308.625011574077</c:v>
                </c:pt>
                <c:pt idx="102">
                  <c:v>41308.666678298643</c:v>
                </c:pt>
                <c:pt idx="103">
                  <c:v>41308.708345023151</c:v>
                </c:pt>
                <c:pt idx="104">
                  <c:v>41308.750011747688</c:v>
                </c:pt>
              </c:numCache>
            </c:numRef>
          </c:cat>
          <c:val>
            <c:numRef>
              <c:f>DATA!$N$9:$N$113</c:f>
              <c:numCache>
                <c:formatCode>0.00</c:formatCode>
                <c:ptCount val="105"/>
                <c:pt idx="0">
                  <c:v>3.1499999999999995</c:v>
                </c:pt>
                <c:pt idx="1">
                  <c:v>3.2</c:v>
                </c:pt>
                <c:pt idx="2">
                  <c:v>4.0880000000000001</c:v>
                </c:pt>
                <c:pt idx="3">
                  <c:v>4.7989999999999995</c:v>
                </c:pt>
                <c:pt idx="4">
                  <c:v>5.0679999999999898</c:v>
                </c:pt>
                <c:pt idx="5">
                  <c:v>5.4710000000000099</c:v>
                </c:pt>
                <c:pt idx="6">
                  <c:v>4.9039999999999999</c:v>
                </c:pt>
                <c:pt idx="7">
                  <c:v>5.7030000000000003</c:v>
                </c:pt>
                <c:pt idx="8">
                  <c:v>6.1199999999999966</c:v>
                </c:pt>
                <c:pt idx="9">
                  <c:v>6.8010000000000002</c:v>
                </c:pt>
                <c:pt idx="10">
                  <c:v>7.1939999999999955</c:v>
                </c:pt>
                <c:pt idx="11">
                  <c:v>7.3599999999999985</c:v>
                </c:pt>
                <c:pt idx="12">
                  <c:v>8.8800000000000008</c:v>
                </c:pt>
                <c:pt idx="13">
                  <c:v>11.577000000000002</c:v>
                </c:pt>
                <c:pt idx="14">
                  <c:v>14.014000000000001</c:v>
                </c:pt>
                <c:pt idx="15">
                  <c:v>14.578000000000001</c:v>
                </c:pt>
                <c:pt idx="16">
                  <c:v>14.811</c:v>
                </c:pt>
                <c:pt idx="17">
                  <c:v>13.807</c:v>
                </c:pt>
                <c:pt idx="18">
                  <c:v>12.534000000000001</c:v>
                </c:pt>
                <c:pt idx="19">
                  <c:v>11.423</c:v>
                </c:pt>
                <c:pt idx="20">
                  <c:v>10.449</c:v>
                </c:pt>
                <c:pt idx="21">
                  <c:v>9.7150000000000016</c:v>
                </c:pt>
                <c:pt idx="22">
                  <c:v>9.1890000000000001</c:v>
                </c:pt>
                <c:pt idx="23">
                  <c:v>8.4420000000000002</c:v>
                </c:pt>
                <c:pt idx="24">
                  <c:v>8.3310000000000013</c:v>
                </c:pt>
                <c:pt idx="25">
                  <c:v>8.2439999999999998</c:v>
                </c:pt>
                <c:pt idx="26">
                  <c:v>8.4450000000000003</c:v>
                </c:pt>
                <c:pt idx="27">
                  <c:v>8.8390000000000004</c:v>
                </c:pt>
                <c:pt idx="28">
                  <c:v>8.6130000000000013</c:v>
                </c:pt>
                <c:pt idx="29">
                  <c:v>7.7219999999999995</c:v>
                </c:pt>
                <c:pt idx="30">
                  <c:v>7.206999999999999</c:v>
                </c:pt>
                <c:pt idx="31">
                  <c:v>7.2329999999999997</c:v>
                </c:pt>
                <c:pt idx="32">
                  <c:v>7.2249999999999899</c:v>
                </c:pt>
                <c:pt idx="33">
                  <c:v>7.4550000000000001</c:v>
                </c:pt>
                <c:pt idx="34">
                  <c:v>7.093</c:v>
                </c:pt>
                <c:pt idx="35">
                  <c:v>7.2729999999999997</c:v>
                </c:pt>
                <c:pt idx="36">
                  <c:v>6.9859999999999998</c:v>
                </c:pt>
                <c:pt idx="37">
                  <c:v>6.7989999999999995</c:v>
                </c:pt>
                <c:pt idx="38">
                  <c:v>6.7119999999999997</c:v>
                </c:pt>
                <c:pt idx="39">
                  <c:v>6.4849999999999985</c:v>
                </c:pt>
                <c:pt idx="40">
                  <c:v>6.4649999999999945</c:v>
                </c:pt>
                <c:pt idx="41">
                  <c:v>6.2590000000000003</c:v>
                </c:pt>
                <c:pt idx="42">
                  <c:v>5.8269999999999955</c:v>
                </c:pt>
                <c:pt idx="43">
                  <c:v>6.1849999999999898</c:v>
                </c:pt>
                <c:pt idx="44">
                  <c:v>5.9129999999999985</c:v>
                </c:pt>
                <c:pt idx="45">
                  <c:v>6.5340000000000007</c:v>
                </c:pt>
                <c:pt idx="46">
                  <c:v>6.7319999999999993</c:v>
                </c:pt>
                <c:pt idx="47">
                  <c:v>6.6279999999999868</c:v>
                </c:pt>
                <c:pt idx="48">
                  <c:v>6.3109999999999955</c:v>
                </c:pt>
                <c:pt idx="49">
                  <c:v>7.2190000000000003</c:v>
                </c:pt>
                <c:pt idx="50">
                  <c:v>6.7409999999999997</c:v>
                </c:pt>
                <c:pt idx="51">
                  <c:v>5.6599999999999975</c:v>
                </c:pt>
                <c:pt idx="52">
                  <c:v>5.6499999999999995</c:v>
                </c:pt>
                <c:pt idx="53">
                  <c:v>5.73</c:v>
                </c:pt>
                <c:pt idx="54">
                  <c:v>5.73</c:v>
                </c:pt>
                <c:pt idx="55">
                  <c:v>5.72</c:v>
                </c:pt>
                <c:pt idx="56">
                  <c:v>5.74</c:v>
                </c:pt>
                <c:pt idx="57">
                  <c:v>5.7700000000000014</c:v>
                </c:pt>
                <c:pt idx="58">
                  <c:v>5.9390000000000098</c:v>
                </c:pt>
                <c:pt idx="59">
                  <c:v>5.76</c:v>
                </c:pt>
                <c:pt idx="60">
                  <c:v>5.75</c:v>
                </c:pt>
                <c:pt idx="61">
                  <c:v>5.76</c:v>
                </c:pt>
                <c:pt idx="62">
                  <c:v>5.76</c:v>
                </c:pt>
                <c:pt idx="63">
                  <c:v>5.75</c:v>
                </c:pt>
                <c:pt idx="64">
                  <c:v>5.7919999999999998</c:v>
                </c:pt>
                <c:pt idx="65">
                  <c:v>5.74</c:v>
                </c:pt>
                <c:pt idx="66">
                  <c:v>5.7299999999999995</c:v>
                </c:pt>
                <c:pt idx="67">
                  <c:v>5.8229999999999897</c:v>
                </c:pt>
                <c:pt idx="68">
                  <c:v>5.71</c:v>
                </c:pt>
                <c:pt idx="69">
                  <c:v>5.7880000000000003</c:v>
                </c:pt>
                <c:pt idx="70">
                  <c:v>5.806</c:v>
                </c:pt>
                <c:pt idx="71">
                  <c:v>6.1199999999999966</c:v>
                </c:pt>
                <c:pt idx="72">
                  <c:v>5.78</c:v>
                </c:pt>
                <c:pt idx="73">
                  <c:v>6.0039999999999996</c:v>
                </c:pt>
                <c:pt idx="74">
                  <c:v>5.7</c:v>
                </c:pt>
                <c:pt idx="75">
                  <c:v>5.4700000000000024</c:v>
                </c:pt>
                <c:pt idx="76">
                  <c:v>6.5529999999999955</c:v>
                </c:pt>
                <c:pt idx="77">
                  <c:v>6.2809999999999997</c:v>
                </c:pt>
                <c:pt idx="78">
                  <c:v>5.601</c:v>
                </c:pt>
                <c:pt idx="79">
                  <c:v>5.5939999999999985</c:v>
                </c:pt>
                <c:pt idx="80">
                  <c:v>5.38</c:v>
                </c:pt>
                <c:pt idx="81">
                  <c:v>6.0839999999999996</c:v>
                </c:pt>
                <c:pt idx="82">
                  <c:v>5.38</c:v>
                </c:pt>
                <c:pt idx="83">
                  <c:v>5.8380000000000001</c:v>
                </c:pt>
                <c:pt idx="84">
                  <c:v>5.3599999999999985</c:v>
                </c:pt>
                <c:pt idx="85">
                  <c:v>5.3599999999999985</c:v>
                </c:pt>
                <c:pt idx="86">
                  <c:v>6.3169999999999975</c:v>
                </c:pt>
                <c:pt idx="87">
                  <c:v>5.34</c:v>
                </c:pt>
                <c:pt idx="88">
                  <c:v>5.34</c:v>
                </c:pt>
                <c:pt idx="89">
                  <c:v>5.34</c:v>
                </c:pt>
                <c:pt idx="90">
                  <c:v>5.35</c:v>
                </c:pt>
                <c:pt idx="91">
                  <c:v>5.3199999999999985</c:v>
                </c:pt>
                <c:pt idx="92">
                  <c:v>5.34</c:v>
                </c:pt>
                <c:pt idx="93">
                  <c:v>5.3599999999999985</c:v>
                </c:pt>
                <c:pt idx="94">
                  <c:v>5.35</c:v>
                </c:pt>
                <c:pt idx="95">
                  <c:v>5.37</c:v>
                </c:pt>
                <c:pt idx="96">
                  <c:v>5.38</c:v>
                </c:pt>
                <c:pt idx="97">
                  <c:v>5.85</c:v>
                </c:pt>
                <c:pt idx="98">
                  <c:v>6.18</c:v>
                </c:pt>
                <c:pt idx="99">
                  <c:v>6.1899999999999995</c:v>
                </c:pt>
                <c:pt idx="100">
                  <c:v>6.09</c:v>
                </c:pt>
                <c:pt idx="101">
                  <c:v>5.42</c:v>
                </c:pt>
                <c:pt idx="102">
                  <c:v>5.26</c:v>
                </c:pt>
                <c:pt idx="103">
                  <c:v>5.25</c:v>
                </c:pt>
                <c:pt idx="104">
                  <c:v>4.95</c:v>
                </c:pt>
              </c:numCache>
            </c:numRef>
          </c:val>
          <c:smooth val="0"/>
        </c:ser>
        <c:ser>
          <c:idx val="2"/>
          <c:order val="2"/>
          <c:tx>
            <c:v>Plant Influent Flow</c:v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DATA!$A$9:$A$113</c:f>
              <c:numCache>
                <c:formatCode>m/d/yyyy\ h:mm</c:formatCode>
                <c:ptCount val="105"/>
                <c:pt idx="0">
                  <c:v>41304.416678240865</c:v>
                </c:pt>
                <c:pt idx="1">
                  <c:v>41304.458344907413</c:v>
                </c:pt>
                <c:pt idx="2">
                  <c:v>41304.500011574091</c:v>
                </c:pt>
                <c:pt idx="3">
                  <c:v>41304.541678240741</c:v>
                </c:pt>
                <c:pt idx="4">
                  <c:v>41304.583344907405</c:v>
                </c:pt>
                <c:pt idx="5">
                  <c:v>41304.625011574077</c:v>
                </c:pt>
                <c:pt idx="6">
                  <c:v>41304.666678240741</c:v>
                </c:pt>
                <c:pt idx="7">
                  <c:v>41304.708344907405</c:v>
                </c:pt>
                <c:pt idx="8">
                  <c:v>41304.750011574091</c:v>
                </c:pt>
                <c:pt idx="9">
                  <c:v>41304.791678240734</c:v>
                </c:pt>
                <c:pt idx="10">
                  <c:v>41304.833344907405</c:v>
                </c:pt>
                <c:pt idx="11">
                  <c:v>41304.875011574091</c:v>
                </c:pt>
                <c:pt idx="12">
                  <c:v>41304.916678240865</c:v>
                </c:pt>
                <c:pt idx="13">
                  <c:v>41304.958344907413</c:v>
                </c:pt>
                <c:pt idx="14">
                  <c:v>41305.000011574091</c:v>
                </c:pt>
                <c:pt idx="15">
                  <c:v>41305.041678240741</c:v>
                </c:pt>
                <c:pt idx="16">
                  <c:v>41305.083344907405</c:v>
                </c:pt>
                <c:pt idx="17">
                  <c:v>41305.125011574077</c:v>
                </c:pt>
                <c:pt idx="18">
                  <c:v>41305.166678240741</c:v>
                </c:pt>
                <c:pt idx="19">
                  <c:v>41305.208344907405</c:v>
                </c:pt>
                <c:pt idx="20">
                  <c:v>41305.250011574091</c:v>
                </c:pt>
                <c:pt idx="21">
                  <c:v>41305.291678240734</c:v>
                </c:pt>
                <c:pt idx="22">
                  <c:v>41305.333344907405</c:v>
                </c:pt>
                <c:pt idx="23">
                  <c:v>41305.375011574091</c:v>
                </c:pt>
                <c:pt idx="24">
                  <c:v>41305.416678240865</c:v>
                </c:pt>
                <c:pt idx="25">
                  <c:v>41305.458344907413</c:v>
                </c:pt>
                <c:pt idx="26">
                  <c:v>41305.500011574091</c:v>
                </c:pt>
                <c:pt idx="27">
                  <c:v>41305.541678240741</c:v>
                </c:pt>
                <c:pt idx="28">
                  <c:v>41305.583344907405</c:v>
                </c:pt>
                <c:pt idx="29">
                  <c:v>41305.625011574077</c:v>
                </c:pt>
                <c:pt idx="30">
                  <c:v>41305.666678240741</c:v>
                </c:pt>
                <c:pt idx="31">
                  <c:v>41305.708344907405</c:v>
                </c:pt>
                <c:pt idx="32">
                  <c:v>41305.750011574091</c:v>
                </c:pt>
                <c:pt idx="33">
                  <c:v>41305.791678240734</c:v>
                </c:pt>
                <c:pt idx="34">
                  <c:v>41305.833344907405</c:v>
                </c:pt>
                <c:pt idx="35">
                  <c:v>41305.875011574091</c:v>
                </c:pt>
                <c:pt idx="36">
                  <c:v>41305.916678240865</c:v>
                </c:pt>
                <c:pt idx="37">
                  <c:v>41305.958344907413</c:v>
                </c:pt>
                <c:pt idx="38">
                  <c:v>41306.000011574091</c:v>
                </c:pt>
                <c:pt idx="39">
                  <c:v>41306.041678240741</c:v>
                </c:pt>
                <c:pt idx="40">
                  <c:v>41306.083344907405</c:v>
                </c:pt>
                <c:pt idx="41">
                  <c:v>41306.125011574077</c:v>
                </c:pt>
                <c:pt idx="42">
                  <c:v>41306.166678240741</c:v>
                </c:pt>
                <c:pt idx="43">
                  <c:v>41306.208344907405</c:v>
                </c:pt>
                <c:pt idx="44">
                  <c:v>41306.250011574091</c:v>
                </c:pt>
                <c:pt idx="45">
                  <c:v>41306.291678240734</c:v>
                </c:pt>
                <c:pt idx="46">
                  <c:v>41306.333344907405</c:v>
                </c:pt>
                <c:pt idx="47">
                  <c:v>41306.375011574091</c:v>
                </c:pt>
                <c:pt idx="48">
                  <c:v>41306.416678240865</c:v>
                </c:pt>
                <c:pt idx="49">
                  <c:v>41306.458344907413</c:v>
                </c:pt>
                <c:pt idx="50">
                  <c:v>41306.500011574091</c:v>
                </c:pt>
                <c:pt idx="51">
                  <c:v>41306.541678240741</c:v>
                </c:pt>
                <c:pt idx="52">
                  <c:v>41306.583344907405</c:v>
                </c:pt>
                <c:pt idx="53">
                  <c:v>41306.625011574077</c:v>
                </c:pt>
                <c:pt idx="54">
                  <c:v>41306.666678240741</c:v>
                </c:pt>
                <c:pt idx="55">
                  <c:v>41306.708344907405</c:v>
                </c:pt>
                <c:pt idx="56">
                  <c:v>41306.750011574091</c:v>
                </c:pt>
                <c:pt idx="57">
                  <c:v>41306.791678240734</c:v>
                </c:pt>
                <c:pt idx="58">
                  <c:v>41306.833344907405</c:v>
                </c:pt>
                <c:pt idx="59">
                  <c:v>41306.875011574091</c:v>
                </c:pt>
                <c:pt idx="60">
                  <c:v>41306.916678240865</c:v>
                </c:pt>
                <c:pt idx="61">
                  <c:v>41306.958344907413</c:v>
                </c:pt>
                <c:pt idx="62">
                  <c:v>41307.000011574091</c:v>
                </c:pt>
                <c:pt idx="63">
                  <c:v>41307.041678240741</c:v>
                </c:pt>
                <c:pt idx="64">
                  <c:v>41307.083344907405</c:v>
                </c:pt>
                <c:pt idx="65">
                  <c:v>41307.125011574077</c:v>
                </c:pt>
                <c:pt idx="66">
                  <c:v>41307.166678240741</c:v>
                </c:pt>
                <c:pt idx="67">
                  <c:v>41307.208344907405</c:v>
                </c:pt>
                <c:pt idx="68">
                  <c:v>41307.250011574091</c:v>
                </c:pt>
                <c:pt idx="69">
                  <c:v>41307.291678240734</c:v>
                </c:pt>
                <c:pt idx="70">
                  <c:v>41307.333344907405</c:v>
                </c:pt>
                <c:pt idx="71">
                  <c:v>41307.375011574091</c:v>
                </c:pt>
                <c:pt idx="72">
                  <c:v>41307.416678240865</c:v>
                </c:pt>
                <c:pt idx="73">
                  <c:v>41307.458344907413</c:v>
                </c:pt>
                <c:pt idx="74">
                  <c:v>41307.500011574091</c:v>
                </c:pt>
                <c:pt idx="75">
                  <c:v>41307.541678240741</c:v>
                </c:pt>
                <c:pt idx="76">
                  <c:v>41307.583344907405</c:v>
                </c:pt>
                <c:pt idx="77">
                  <c:v>41307.625011574077</c:v>
                </c:pt>
                <c:pt idx="78">
                  <c:v>41307.666678240741</c:v>
                </c:pt>
                <c:pt idx="79">
                  <c:v>41307.708344907405</c:v>
                </c:pt>
                <c:pt idx="80">
                  <c:v>41307.750011574091</c:v>
                </c:pt>
                <c:pt idx="81">
                  <c:v>41307.791678240734</c:v>
                </c:pt>
                <c:pt idx="82">
                  <c:v>41307.833344907405</c:v>
                </c:pt>
                <c:pt idx="83">
                  <c:v>41307.875011574091</c:v>
                </c:pt>
                <c:pt idx="84">
                  <c:v>41307.916678240865</c:v>
                </c:pt>
                <c:pt idx="85">
                  <c:v>41307.958344907413</c:v>
                </c:pt>
                <c:pt idx="86">
                  <c:v>41308.000011574091</c:v>
                </c:pt>
                <c:pt idx="87">
                  <c:v>41308.041678240741</c:v>
                </c:pt>
                <c:pt idx="88">
                  <c:v>41308.083344907405</c:v>
                </c:pt>
                <c:pt idx="89">
                  <c:v>41308.125011574077</c:v>
                </c:pt>
                <c:pt idx="90">
                  <c:v>41308.166678240741</c:v>
                </c:pt>
                <c:pt idx="91">
                  <c:v>41308.208344907405</c:v>
                </c:pt>
                <c:pt idx="92">
                  <c:v>41308.250011574091</c:v>
                </c:pt>
                <c:pt idx="93">
                  <c:v>41308.291678240734</c:v>
                </c:pt>
                <c:pt idx="94">
                  <c:v>41308.333344907405</c:v>
                </c:pt>
                <c:pt idx="95">
                  <c:v>41308.375011574091</c:v>
                </c:pt>
                <c:pt idx="96">
                  <c:v>41308.416678240865</c:v>
                </c:pt>
                <c:pt idx="97">
                  <c:v>41308.458344907413</c:v>
                </c:pt>
                <c:pt idx="98">
                  <c:v>41308.500011574091</c:v>
                </c:pt>
                <c:pt idx="99">
                  <c:v>41308.541678240741</c:v>
                </c:pt>
                <c:pt idx="100">
                  <c:v>41308.583344907405</c:v>
                </c:pt>
                <c:pt idx="101">
                  <c:v>41308.625011574077</c:v>
                </c:pt>
                <c:pt idx="102">
                  <c:v>41308.666678298643</c:v>
                </c:pt>
                <c:pt idx="103">
                  <c:v>41308.708345023151</c:v>
                </c:pt>
                <c:pt idx="104">
                  <c:v>41308.750011747688</c:v>
                </c:pt>
              </c:numCache>
            </c:numRef>
          </c:cat>
          <c:val>
            <c:numRef>
              <c:f>DATA!$L$9:$L$113</c:f>
              <c:numCache>
                <c:formatCode>0.00</c:formatCode>
                <c:ptCount val="105"/>
                <c:pt idx="0">
                  <c:v>3.1499999999999995</c:v>
                </c:pt>
                <c:pt idx="1">
                  <c:v>3.2</c:v>
                </c:pt>
                <c:pt idx="2">
                  <c:v>3.6</c:v>
                </c:pt>
                <c:pt idx="3">
                  <c:v>4.3499999999999996</c:v>
                </c:pt>
                <c:pt idx="4">
                  <c:v>5</c:v>
                </c:pt>
                <c:pt idx="5">
                  <c:v>5</c:v>
                </c:pt>
                <c:pt idx="6">
                  <c:v>4.8</c:v>
                </c:pt>
                <c:pt idx="7">
                  <c:v>5.5</c:v>
                </c:pt>
                <c:pt idx="8">
                  <c:v>6</c:v>
                </c:pt>
                <c:pt idx="9">
                  <c:v>6.3</c:v>
                </c:pt>
                <c:pt idx="10">
                  <c:v>6.83</c:v>
                </c:pt>
                <c:pt idx="11">
                  <c:v>7.3599999999999985</c:v>
                </c:pt>
                <c:pt idx="12">
                  <c:v>7.89</c:v>
                </c:pt>
                <c:pt idx="13">
                  <c:v>8.41</c:v>
                </c:pt>
                <c:pt idx="14">
                  <c:v>8.94</c:v>
                </c:pt>
                <c:pt idx="15">
                  <c:v>9.4700000000000042</c:v>
                </c:pt>
                <c:pt idx="16">
                  <c:v>10</c:v>
                </c:pt>
                <c:pt idx="17">
                  <c:v>9.08</c:v>
                </c:pt>
                <c:pt idx="18">
                  <c:v>8.15</c:v>
                </c:pt>
                <c:pt idx="19">
                  <c:v>7.22</c:v>
                </c:pt>
                <c:pt idx="20">
                  <c:v>6.3</c:v>
                </c:pt>
                <c:pt idx="21">
                  <c:v>5.6</c:v>
                </c:pt>
                <c:pt idx="22">
                  <c:v>5.4</c:v>
                </c:pt>
                <c:pt idx="23">
                  <c:v>4.6999999999999975</c:v>
                </c:pt>
                <c:pt idx="24">
                  <c:v>4.55</c:v>
                </c:pt>
                <c:pt idx="25">
                  <c:v>4.75</c:v>
                </c:pt>
                <c:pt idx="26">
                  <c:v>4.75</c:v>
                </c:pt>
                <c:pt idx="27">
                  <c:v>5.4</c:v>
                </c:pt>
                <c:pt idx="28">
                  <c:v>5.3</c:v>
                </c:pt>
                <c:pt idx="29">
                  <c:v>4.5999999999999996</c:v>
                </c:pt>
                <c:pt idx="30">
                  <c:v>4.1499999999999995</c:v>
                </c:pt>
                <c:pt idx="31">
                  <c:v>4.05</c:v>
                </c:pt>
                <c:pt idx="32">
                  <c:v>4.0999999999999996</c:v>
                </c:pt>
                <c:pt idx="33">
                  <c:v>4.3</c:v>
                </c:pt>
                <c:pt idx="34">
                  <c:v>4.1999999999999975</c:v>
                </c:pt>
                <c:pt idx="35">
                  <c:v>4.1499999999999995</c:v>
                </c:pt>
                <c:pt idx="36">
                  <c:v>4</c:v>
                </c:pt>
                <c:pt idx="37">
                  <c:v>3.9499999999999997</c:v>
                </c:pt>
                <c:pt idx="38">
                  <c:v>3.8499999999999988</c:v>
                </c:pt>
                <c:pt idx="39">
                  <c:v>3.65</c:v>
                </c:pt>
                <c:pt idx="40">
                  <c:v>3.65</c:v>
                </c:pt>
                <c:pt idx="41">
                  <c:v>3.5500000000000003</c:v>
                </c:pt>
                <c:pt idx="42">
                  <c:v>3.5000000000000004</c:v>
                </c:pt>
                <c:pt idx="43">
                  <c:v>3.4499999999999997</c:v>
                </c:pt>
                <c:pt idx="44">
                  <c:v>3.4999999999999987</c:v>
                </c:pt>
                <c:pt idx="45">
                  <c:v>3.8499999999999988</c:v>
                </c:pt>
                <c:pt idx="46">
                  <c:v>4.05</c:v>
                </c:pt>
                <c:pt idx="47">
                  <c:v>4.05</c:v>
                </c:pt>
                <c:pt idx="48">
                  <c:v>3.6000000000000005</c:v>
                </c:pt>
                <c:pt idx="49">
                  <c:v>4.5</c:v>
                </c:pt>
                <c:pt idx="50">
                  <c:v>5.0999999999999996</c:v>
                </c:pt>
                <c:pt idx="51">
                  <c:v>5.3999999999999995</c:v>
                </c:pt>
                <c:pt idx="52">
                  <c:v>5.3999999999999995</c:v>
                </c:pt>
                <c:pt idx="53">
                  <c:v>5.5</c:v>
                </c:pt>
                <c:pt idx="54">
                  <c:v>5.5</c:v>
                </c:pt>
                <c:pt idx="55">
                  <c:v>5.5</c:v>
                </c:pt>
                <c:pt idx="56">
                  <c:v>5.5</c:v>
                </c:pt>
                <c:pt idx="57">
                  <c:v>5.55</c:v>
                </c:pt>
                <c:pt idx="58">
                  <c:v>5.55</c:v>
                </c:pt>
                <c:pt idx="59">
                  <c:v>5.55</c:v>
                </c:pt>
                <c:pt idx="60">
                  <c:v>5.55</c:v>
                </c:pt>
                <c:pt idx="61">
                  <c:v>5.55</c:v>
                </c:pt>
                <c:pt idx="62">
                  <c:v>5.55</c:v>
                </c:pt>
                <c:pt idx="63">
                  <c:v>5.55</c:v>
                </c:pt>
                <c:pt idx="64">
                  <c:v>5.55</c:v>
                </c:pt>
                <c:pt idx="65">
                  <c:v>5.55</c:v>
                </c:pt>
                <c:pt idx="66">
                  <c:v>5.55</c:v>
                </c:pt>
                <c:pt idx="67">
                  <c:v>5.55</c:v>
                </c:pt>
                <c:pt idx="68">
                  <c:v>5.55</c:v>
                </c:pt>
                <c:pt idx="69">
                  <c:v>5.5</c:v>
                </c:pt>
                <c:pt idx="70">
                  <c:v>5.55</c:v>
                </c:pt>
                <c:pt idx="71">
                  <c:v>5.55</c:v>
                </c:pt>
                <c:pt idx="72">
                  <c:v>5.55</c:v>
                </c:pt>
                <c:pt idx="73">
                  <c:v>5.55</c:v>
                </c:pt>
                <c:pt idx="74">
                  <c:v>5.25</c:v>
                </c:pt>
                <c:pt idx="75">
                  <c:v>5.25</c:v>
                </c:pt>
                <c:pt idx="76">
                  <c:v>5.25</c:v>
                </c:pt>
                <c:pt idx="77">
                  <c:v>5.25</c:v>
                </c:pt>
                <c:pt idx="78">
                  <c:v>5.25</c:v>
                </c:pt>
                <c:pt idx="79">
                  <c:v>5.25</c:v>
                </c:pt>
                <c:pt idx="80">
                  <c:v>5.25</c:v>
                </c:pt>
                <c:pt idx="81">
                  <c:v>5.25</c:v>
                </c:pt>
                <c:pt idx="82">
                  <c:v>5.25</c:v>
                </c:pt>
                <c:pt idx="83">
                  <c:v>5.25</c:v>
                </c:pt>
                <c:pt idx="84">
                  <c:v>5.25</c:v>
                </c:pt>
                <c:pt idx="85">
                  <c:v>5.25</c:v>
                </c:pt>
                <c:pt idx="86">
                  <c:v>5.25</c:v>
                </c:pt>
                <c:pt idx="87">
                  <c:v>5.25</c:v>
                </c:pt>
                <c:pt idx="88">
                  <c:v>5.25</c:v>
                </c:pt>
                <c:pt idx="89">
                  <c:v>5.25</c:v>
                </c:pt>
                <c:pt idx="90">
                  <c:v>5.25</c:v>
                </c:pt>
                <c:pt idx="91">
                  <c:v>5.25</c:v>
                </c:pt>
                <c:pt idx="92">
                  <c:v>5.25</c:v>
                </c:pt>
                <c:pt idx="93">
                  <c:v>5.25</c:v>
                </c:pt>
                <c:pt idx="94">
                  <c:v>5.25</c:v>
                </c:pt>
                <c:pt idx="95">
                  <c:v>5.25</c:v>
                </c:pt>
                <c:pt idx="96">
                  <c:v>5.25</c:v>
                </c:pt>
                <c:pt idx="97">
                  <c:v>5.25</c:v>
                </c:pt>
                <c:pt idx="98">
                  <c:v>5.25</c:v>
                </c:pt>
                <c:pt idx="99">
                  <c:v>5.25</c:v>
                </c:pt>
                <c:pt idx="100">
                  <c:v>5.25</c:v>
                </c:pt>
                <c:pt idx="101">
                  <c:v>5.25</c:v>
                </c:pt>
                <c:pt idx="102">
                  <c:v>5.25</c:v>
                </c:pt>
                <c:pt idx="103">
                  <c:v>5.25</c:v>
                </c:pt>
                <c:pt idx="104">
                  <c:v>4.95</c:v>
                </c:pt>
              </c:numCache>
            </c:numRef>
          </c:val>
          <c:smooth val="0"/>
        </c:ser>
        <c:ser>
          <c:idx val="3"/>
          <c:order val="3"/>
          <c:tx>
            <c:v>LS No. 1 CSO</c:v>
          </c:tx>
          <c:spPr>
            <a:ln w="190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DATA!$A$9:$A$113</c:f>
              <c:numCache>
                <c:formatCode>m/d/yyyy\ h:mm</c:formatCode>
                <c:ptCount val="105"/>
                <c:pt idx="0">
                  <c:v>41304.416678240865</c:v>
                </c:pt>
                <c:pt idx="1">
                  <c:v>41304.458344907413</c:v>
                </c:pt>
                <c:pt idx="2">
                  <c:v>41304.500011574091</c:v>
                </c:pt>
                <c:pt idx="3">
                  <c:v>41304.541678240741</c:v>
                </c:pt>
                <c:pt idx="4">
                  <c:v>41304.583344907405</c:v>
                </c:pt>
                <c:pt idx="5">
                  <c:v>41304.625011574077</c:v>
                </c:pt>
                <c:pt idx="6">
                  <c:v>41304.666678240741</c:v>
                </c:pt>
                <c:pt idx="7">
                  <c:v>41304.708344907405</c:v>
                </c:pt>
                <c:pt idx="8">
                  <c:v>41304.750011574091</c:v>
                </c:pt>
                <c:pt idx="9">
                  <c:v>41304.791678240734</c:v>
                </c:pt>
                <c:pt idx="10">
                  <c:v>41304.833344907405</c:v>
                </c:pt>
                <c:pt idx="11">
                  <c:v>41304.875011574091</c:v>
                </c:pt>
                <c:pt idx="12">
                  <c:v>41304.916678240865</c:v>
                </c:pt>
                <c:pt idx="13">
                  <c:v>41304.958344907413</c:v>
                </c:pt>
                <c:pt idx="14">
                  <c:v>41305.000011574091</c:v>
                </c:pt>
                <c:pt idx="15">
                  <c:v>41305.041678240741</c:v>
                </c:pt>
                <c:pt idx="16">
                  <c:v>41305.083344907405</c:v>
                </c:pt>
                <c:pt idx="17">
                  <c:v>41305.125011574077</c:v>
                </c:pt>
                <c:pt idx="18">
                  <c:v>41305.166678240741</c:v>
                </c:pt>
                <c:pt idx="19">
                  <c:v>41305.208344907405</c:v>
                </c:pt>
                <c:pt idx="20">
                  <c:v>41305.250011574091</c:v>
                </c:pt>
                <c:pt idx="21">
                  <c:v>41305.291678240734</c:v>
                </c:pt>
                <c:pt idx="22">
                  <c:v>41305.333344907405</c:v>
                </c:pt>
                <c:pt idx="23">
                  <c:v>41305.375011574091</c:v>
                </c:pt>
                <c:pt idx="24">
                  <c:v>41305.416678240865</c:v>
                </c:pt>
                <c:pt idx="25">
                  <c:v>41305.458344907413</c:v>
                </c:pt>
                <c:pt idx="26">
                  <c:v>41305.500011574091</c:v>
                </c:pt>
                <c:pt idx="27">
                  <c:v>41305.541678240741</c:v>
                </c:pt>
                <c:pt idx="28">
                  <c:v>41305.583344907405</c:v>
                </c:pt>
                <c:pt idx="29">
                  <c:v>41305.625011574077</c:v>
                </c:pt>
                <c:pt idx="30">
                  <c:v>41305.666678240741</c:v>
                </c:pt>
                <c:pt idx="31">
                  <c:v>41305.708344907405</c:v>
                </c:pt>
                <c:pt idx="32">
                  <c:v>41305.750011574091</c:v>
                </c:pt>
                <c:pt idx="33">
                  <c:v>41305.791678240734</c:v>
                </c:pt>
                <c:pt idx="34">
                  <c:v>41305.833344907405</c:v>
                </c:pt>
                <c:pt idx="35">
                  <c:v>41305.875011574091</c:v>
                </c:pt>
                <c:pt idx="36">
                  <c:v>41305.916678240865</c:v>
                </c:pt>
                <c:pt idx="37">
                  <c:v>41305.958344907413</c:v>
                </c:pt>
                <c:pt idx="38">
                  <c:v>41306.000011574091</c:v>
                </c:pt>
                <c:pt idx="39">
                  <c:v>41306.041678240741</c:v>
                </c:pt>
                <c:pt idx="40">
                  <c:v>41306.083344907405</c:v>
                </c:pt>
                <c:pt idx="41">
                  <c:v>41306.125011574077</c:v>
                </c:pt>
                <c:pt idx="42">
                  <c:v>41306.166678240741</c:v>
                </c:pt>
                <c:pt idx="43">
                  <c:v>41306.208344907405</c:v>
                </c:pt>
                <c:pt idx="44">
                  <c:v>41306.250011574091</c:v>
                </c:pt>
                <c:pt idx="45">
                  <c:v>41306.291678240734</c:v>
                </c:pt>
                <c:pt idx="46">
                  <c:v>41306.333344907405</c:v>
                </c:pt>
                <c:pt idx="47">
                  <c:v>41306.375011574091</c:v>
                </c:pt>
                <c:pt idx="48">
                  <c:v>41306.416678240865</c:v>
                </c:pt>
                <c:pt idx="49">
                  <c:v>41306.458344907413</c:v>
                </c:pt>
                <c:pt idx="50">
                  <c:v>41306.500011574091</c:v>
                </c:pt>
                <c:pt idx="51">
                  <c:v>41306.541678240741</c:v>
                </c:pt>
                <c:pt idx="52">
                  <c:v>41306.583344907405</c:v>
                </c:pt>
                <c:pt idx="53">
                  <c:v>41306.625011574077</c:v>
                </c:pt>
                <c:pt idx="54">
                  <c:v>41306.666678240741</c:v>
                </c:pt>
                <c:pt idx="55">
                  <c:v>41306.708344907405</c:v>
                </c:pt>
                <c:pt idx="56">
                  <c:v>41306.750011574091</c:v>
                </c:pt>
                <c:pt idx="57">
                  <c:v>41306.791678240734</c:v>
                </c:pt>
                <c:pt idx="58">
                  <c:v>41306.833344907405</c:v>
                </c:pt>
                <c:pt idx="59">
                  <c:v>41306.875011574091</c:v>
                </c:pt>
                <c:pt idx="60">
                  <c:v>41306.916678240865</c:v>
                </c:pt>
                <c:pt idx="61">
                  <c:v>41306.958344907413</c:v>
                </c:pt>
                <c:pt idx="62">
                  <c:v>41307.000011574091</c:v>
                </c:pt>
                <c:pt idx="63">
                  <c:v>41307.041678240741</c:v>
                </c:pt>
                <c:pt idx="64">
                  <c:v>41307.083344907405</c:v>
                </c:pt>
                <c:pt idx="65">
                  <c:v>41307.125011574077</c:v>
                </c:pt>
                <c:pt idx="66">
                  <c:v>41307.166678240741</c:v>
                </c:pt>
                <c:pt idx="67">
                  <c:v>41307.208344907405</c:v>
                </c:pt>
                <c:pt idx="68">
                  <c:v>41307.250011574091</c:v>
                </c:pt>
                <c:pt idx="69">
                  <c:v>41307.291678240734</c:v>
                </c:pt>
                <c:pt idx="70">
                  <c:v>41307.333344907405</c:v>
                </c:pt>
                <c:pt idx="71">
                  <c:v>41307.375011574091</c:v>
                </c:pt>
                <c:pt idx="72">
                  <c:v>41307.416678240865</c:v>
                </c:pt>
                <c:pt idx="73">
                  <c:v>41307.458344907413</c:v>
                </c:pt>
                <c:pt idx="74">
                  <c:v>41307.500011574091</c:v>
                </c:pt>
                <c:pt idx="75">
                  <c:v>41307.541678240741</c:v>
                </c:pt>
                <c:pt idx="76">
                  <c:v>41307.583344907405</c:v>
                </c:pt>
                <c:pt idx="77">
                  <c:v>41307.625011574077</c:v>
                </c:pt>
                <c:pt idx="78">
                  <c:v>41307.666678240741</c:v>
                </c:pt>
                <c:pt idx="79">
                  <c:v>41307.708344907405</c:v>
                </c:pt>
                <c:pt idx="80">
                  <c:v>41307.750011574091</c:v>
                </c:pt>
                <c:pt idx="81">
                  <c:v>41307.791678240734</c:v>
                </c:pt>
                <c:pt idx="82">
                  <c:v>41307.833344907405</c:v>
                </c:pt>
                <c:pt idx="83">
                  <c:v>41307.875011574091</c:v>
                </c:pt>
                <c:pt idx="84">
                  <c:v>41307.916678240865</c:v>
                </c:pt>
                <c:pt idx="85">
                  <c:v>41307.958344907413</c:v>
                </c:pt>
                <c:pt idx="86">
                  <c:v>41308.000011574091</c:v>
                </c:pt>
                <c:pt idx="87">
                  <c:v>41308.041678240741</c:v>
                </c:pt>
                <c:pt idx="88">
                  <c:v>41308.083344907405</c:v>
                </c:pt>
                <c:pt idx="89">
                  <c:v>41308.125011574077</c:v>
                </c:pt>
                <c:pt idx="90">
                  <c:v>41308.166678240741</c:v>
                </c:pt>
                <c:pt idx="91">
                  <c:v>41308.208344907405</c:v>
                </c:pt>
                <c:pt idx="92">
                  <c:v>41308.250011574091</c:v>
                </c:pt>
                <c:pt idx="93">
                  <c:v>41308.291678240734</c:v>
                </c:pt>
                <c:pt idx="94">
                  <c:v>41308.333344907405</c:v>
                </c:pt>
                <c:pt idx="95">
                  <c:v>41308.375011574091</c:v>
                </c:pt>
                <c:pt idx="96">
                  <c:v>41308.416678240865</c:v>
                </c:pt>
                <c:pt idx="97">
                  <c:v>41308.458344907413</c:v>
                </c:pt>
                <c:pt idx="98">
                  <c:v>41308.500011574091</c:v>
                </c:pt>
                <c:pt idx="99">
                  <c:v>41308.541678240741</c:v>
                </c:pt>
                <c:pt idx="100">
                  <c:v>41308.583344907405</c:v>
                </c:pt>
                <c:pt idx="101">
                  <c:v>41308.625011574077</c:v>
                </c:pt>
                <c:pt idx="102">
                  <c:v>41308.666678298643</c:v>
                </c:pt>
                <c:pt idx="103">
                  <c:v>41308.708345023151</c:v>
                </c:pt>
                <c:pt idx="104">
                  <c:v>41308.750011747688</c:v>
                </c:pt>
              </c:numCache>
            </c:numRef>
          </c:cat>
          <c:val>
            <c:numRef>
              <c:f>DATA!$D$9:$D$113</c:f>
              <c:numCache>
                <c:formatCode>General</c:formatCode>
                <c:ptCount val="105"/>
                <c:pt idx="0">
                  <c:v>0</c:v>
                </c:pt>
                <c:pt idx="1">
                  <c:v>0</c:v>
                </c:pt>
                <c:pt idx="2">
                  <c:v>0.48800000000000032</c:v>
                </c:pt>
                <c:pt idx="3">
                  <c:v>0.4490000000000004</c:v>
                </c:pt>
                <c:pt idx="4">
                  <c:v>6.8000000000000033E-2</c:v>
                </c:pt>
                <c:pt idx="5">
                  <c:v>0.47100000000000031</c:v>
                </c:pt>
                <c:pt idx="6">
                  <c:v>0.10400000000000002</c:v>
                </c:pt>
                <c:pt idx="7">
                  <c:v>0.20300000000000001</c:v>
                </c:pt>
                <c:pt idx="8">
                  <c:v>0.12000000000000002</c:v>
                </c:pt>
                <c:pt idx="9">
                  <c:v>0.501</c:v>
                </c:pt>
                <c:pt idx="10">
                  <c:v>0.36400000000000032</c:v>
                </c:pt>
                <c:pt idx="11">
                  <c:v>0</c:v>
                </c:pt>
                <c:pt idx="12">
                  <c:v>0.16000000000000017</c:v>
                </c:pt>
                <c:pt idx="13">
                  <c:v>1.5269999999999975</c:v>
                </c:pt>
                <c:pt idx="14">
                  <c:v>3.3439999999999999</c:v>
                </c:pt>
                <c:pt idx="15">
                  <c:v>3.448</c:v>
                </c:pt>
                <c:pt idx="16">
                  <c:v>3.2709999999999999</c:v>
                </c:pt>
                <c:pt idx="17">
                  <c:v>3.2669999999999999</c:v>
                </c:pt>
                <c:pt idx="18">
                  <c:v>3.024</c:v>
                </c:pt>
                <c:pt idx="19">
                  <c:v>2.9529999999999967</c:v>
                </c:pt>
                <c:pt idx="20">
                  <c:v>2.9689999999999999</c:v>
                </c:pt>
                <c:pt idx="21">
                  <c:v>2.9649999999999999</c:v>
                </c:pt>
                <c:pt idx="22">
                  <c:v>2.6989999999999998</c:v>
                </c:pt>
                <c:pt idx="23">
                  <c:v>2.722</c:v>
                </c:pt>
                <c:pt idx="24">
                  <c:v>2.8409999999999997</c:v>
                </c:pt>
                <c:pt idx="25">
                  <c:v>2.5939999999999999</c:v>
                </c:pt>
                <c:pt idx="26">
                  <c:v>2.8549999999999978</c:v>
                </c:pt>
                <c:pt idx="27">
                  <c:v>2.649</c:v>
                </c:pt>
                <c:pt idx="28">
                  <c:v>2.5329999999999977</c:v>
                </c:pt>
                <c:pt idx="29">
                  <c:v>2.4819999999999998</c:v>
                </c:pt>
                <c:pt idx="30">
                  <c:v>2.5169999999999977</c:v>
                </c:pt>
                <c:pt idx="31">
                  <c:v>2.673</c:v>
                </c:pt>
                <c:pt idx="32">
                  <c:v>2.6549999999999998</c:v>
                </c:pt>
                <c:pt idx="33">
                  <c:v>2.6850000000000001</c:v>
                </c:pt>
                <c:pt idx="34">
                  <c:v>2.4430000000000001</c:v>
                </c:pt>
                <c:pt idx="35">
                  <c:v>2.673</c:v>
                </c:pt>
                <c:pt idx="36">
                  <c:v>2.5659999999999998</c:v>
                </c:pt>
                <c:pt idx="37">
                  <c:v>2.4989999999999997</c:v>
                </c:pt>
                <c:pt idx="38">
                  <c:v>2.5219999999999998</c:v>
                </c:pt>
                <c:pt idx="39">
                  <c:v>2.5449999999999999</c:v>
                </c:pt>
                <c:pt idx="40">
                  <c:v>2.5249999999999999</c:v>
                </c:pt>
                <c:pt idx="41">
                  <c:v>2.4389999999999987</c:v>
                </c:pt>
                <c:pt idx="42">
                  <c:v>2.0569999999999977</c:v>
                </c:pt>
                <c:pt idx="43">
                  <c:v>2.4649999999999999</c:v>
                </c:pt>
                <c:pt idx="44">
                  <c:v>2.1429999999999998</c:v>
                </c:pt>
                <c:pt idx="45">
                  <c:v>2.3939999999999997</c:v>
                </c:pt>
                <c:pt idx="46">
                  <c:v>2.3819999999999997</c:v>
                </c:pt>
                <c:pt idx="47">
                  <c:v>2.2880000000000011</c:v>
                </c:pt>
                <c:pt idx="48">
                  <c:v>2.4009999999999998</c:v>
                </c:pt>
                <c:pt idx="49">
                  <c:v>2.4389999999999987</c:v>
                </c:pt>
                <c:pt idx="50">
                  <c:v>1.371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0.15900000000000031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5.2000000000000067E-2</c:v>
                </c:pt>
                <c:pt idx="65">
                  <c:v>0</c:v>
                </c:pt>
                <c:pt idx="66">
                  <c:v>0</c:v>
                </c:pt>
                <c:pt idx="67">
                  <c:v>0.10299999999999998</c:v>
                </c:pt>
                <c:pt idx="68">
                  <c:v>0</c:v>
                </c:pt>
                <c:pt idx="69">
                  <c:v>8.8000000000000189E-2</c:v>
                </c:pt>
                <c:pt idx="70">
                  <c:v>4.6000000000000013E-2</c:v>
                </c:pt>
                <c:pt idx="71">
                  <c:v>0.34000000000000047</c:v>
                </c:pt>
                <c:pt idx="72">
                  <c:v>0</c:v>
                </c:pt>
                <c:pt idx="73">
                  <c:v>0.20400000000000001</c:v>
                </c:pt>
                <c:pt idx="74">
                  <c:v>0.2</c:v>
                </c:pt>
                <c:pt idx="75">
                  <c:v>0</c:v>
                </c:pt>
                <c:pt idx="76">
                  <c:v>1.113</c:v>
                </c:pt>
                <c:pt idx="77">
                  <c:v>0.86100000000000065</c:v>
                </c:pt>
                <c:pt idx="78">
                  <c:v>0.20100000000000001</c:v>
                </c:pt>
                <c:pt idx="79">
                  <c:v>0.21400000000000027</c:v>
                </c:pt>
                <c:pt idx="80">
                  <c:v>0</c:v>
                </c:pt>
                <c:pt idx="81">
                  <c:v>0.70400000000000063</c:v>
                </c:pt>
                <c:pt idx="82">
                  <c:v>0</c:v>
                </c:pt>
                <c:pt idx="83">
                  <c:v>0.47800000000000031</c:v>
                </c:pt>
                <c:pt idx="84">
                  <c:v>0</c:v>
                </c:pt>
                <c:pt idx="85">
                  <c:v>0</c:v>
                </c:pt>
                <c:pt idx="86">
                  <c:v>0.96700000000000064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v>Montgomery Run CSO</c:v>
          </c:tx>
          <c:spPr>
            <a:ln w="190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DATA!$A$9:$A$113</c:f>
              <c:numCache>
                <c:formatCode>m/d/yyyy\ h:mm</c:formatCode>
                <c:ptCount val="105"/>
                <c:pt idx="0">
                  <c:v>41304.416678240865</c:v>
                </c:pt>
                <c:pt idx="1">
                  <c:v>41304.458344907413</c:v>
                </c:pt>
                <c:pt idx="2">
                  <c:v>41304.500011574091</c:v>
                </c:pt>
                <c:pt idx="3">
                  <c:v>41304.541678240741</c:v>
                </c:pt>
                <c:pt idx="4">
                  <c:v>41304.583344907405</c:v>
                </c:pt>
                <c:pt idx="5">
                  <c:v>41304.625011574077</c:v>
                </c:pt>
                <c:pt idx="6">
                  <c:v>41304.666678240741</c:v>
                </c:pt>
                <c:pt idx="7">
                  <c:v>41304.708344907405</c:v>
                </c:pt>
                <c:pt idx="8">
                  <c:v>41304.750011574091</c:v>
                </c:pt>
                <c:pt idx="9">
                  <c:v>41304.791678240734</c:v>
                </c:pt>
                <c:pt idx="10">
                  <c:v>41304.833344907405</c:v>
                </c:pt>
                <c:pt idx="11">
                  <c:v>41304.875011574091</c:v>
                </c:pt>
                <c:pt idx="12">
                  <c:v>41304.916678240865</c:v>
                </c:pt>
                <c:pt idx="13">
                  <c:v>41304.958344907413</c:v>
                </c:pt>
                <c:pt idx="14">
                  <c:v>41305.000011574091</c:v>
                </c:pt>
                <c:pt idx="15">
                  <c:v>41305.041678240741</c:v>
                </c:pt>
                <c:pt idx="16">
                  <c:v>41305.083344907405</c:v>
                </c:pt>
                <c:pt idx="17">
                  <c:v>41305.125011574077</c:v>
                </c:pt>
                <c:pt idx="18">
                  <c:v>41305.166678240741</c:v>
                </c:pt>
                <c:pt idx="19">
                  <c:v>41305.208344907405</c:v>
                </c:pt>
                <c:pt idx="20">
                  <c:v>41305.250011574091</c:v>
                </c:pt>
                <c:pt idx="21">
                  <c:v>41305.291678240734</c:v>
                </c:pt>
                <c:pt idx="22">
                  <c:v>41305.333344907405</c:v>
                </c:pt>
                <c:pt idx="23">
                  <c:v>41305.375011574091</c:v>
                </c:pt>
                <c:pt idx="24">
                  <c:v>41305.416678240865</c:v>
                </c:pt>
                <c:pt idx="25">
                  <c:v>41305.458344907413</c:v>
                </c:pt>
                <c:pt idx="26">
                  <c:v>41305.500011574091</c:v>
                </c:pt>
                <c:pt idx="27">
                  <c:v>41305.541678240741</c:v>
                </c:pt>
                <c:pt idx="28">
                  <c:v>41305.583344907405</c:v>
                </c:pt>
                <c:pt idx="29">
                  <c:v>41305.625011574077</c:v>
                </c:pt>
                <c:pt idx="30">
                  <c:v>41305.666678240741</c:v>
                </c:pt>
                <c:pt idx="31">
                  <c:v>41305.708344907405</c:v>
                </c:pt>
                <c:pt idx="32">
                  <c:v>41305.750011574091</c:v>
                </c:pt>
                <c:pt idx="33">
                  <c:v>41305.791678240734</c:v>
                </c:pt>
                <c:pt idx="34">
                  <c:v>41305.833344907405</c:v>
                </c:pt>
                <c:pt idx="35">
                  <c:v>41305.875011574091</c:v>
                </c:pt>
                <c:pt idx="36">
                  <c:v>41305.916678240865</c:v>
                </c:pt>
                <c:pt idx="37">
                  <c:v>41305.958344907413</c:v>
                </c:pt>
                <c:pt idx="38">
                  <c:v>41306.000011574091</c:v>
                </c:pt>
                <c:pt idx="39">
                  <c:v>41306.041678240741</c:v>
                </c:pt>
                <c:pt idx="40">
                  <c:v>41306.083344907405</c:v>
                </c:pt>
                <c:pt idx="41">
                  <c:v>41306.125011574077</c:v>
                </c:pt>
                <c:pt idx="42">
                  <c:v>41306.166678240741</c:v>
                </c:pt>
                <c:pt idx="43">
                  <c:v>41306.208344907405</c:v>
                </c:pt>
                <c:pt idx="44">
                  <c:v>41306.250011574091</c:v>
                </c:pt>
                <c:pt idx="45">
                  <c:v>41306.291678240734</c:v>
                </c:pt>
                <c:pt idx="46">
                  <c:v>41306.333344907405</c:v>
                </c:pt>
                <c:pt idx="47">
                  <c:v>41306.375011574091</c:v>
                </c:pt>
                <c:pt idx="48">
                  <c:v>41306.416678240865</c:v>
                </c:pt>
                <c:pt idx="49">
                  <c:v>41306.458344907413</c:v>
                </c:pt>
                <c:pt idx="50">
                  <c:v>41306.500011574091</c:v>
                </c:pt>
                <c:pt idx="51">
                  <c:v>41306.541678240741</c:v>
                </c:pt>
                <c:pt idx="52">
                  <c:v>41306.583344907405</c:v>
                </c:pt>
                <c:pt idx="53">
                  <c:v>41306.625011574077</c:v>
                </c:pt>
                <c:pt idx="54">
                  <c:v>41306.666678240741</c:v>
                </c:pt>
                <c:pt idx="55">
                  <c:v>41306.708344907405</c:v>
                </c:pt>
                <c:pt idx="56">
                  <c:v>41306.750011574091</c:v>
                </c:pt>
                <c:pt idx="57">
                  <c:v>41306.791678240734</c:v>
                </c:pt>
                <c:pt idx="58">
                  <c:v>41306.833344907405</c:v>
                </c:pt>
                <c:pt idx="59">
                  <c:v>41306.875011574091</c:v>
                </c:pt>
                <c:pt idx="60">
                  <c:v>41306.916678240865</c:v>
                </c:pt>
                <c:pt idx="61">
                  <c:v>41306.958344907413</c:v>
                </c:pt>
                <c:pt idx="62">
                  <c:v>41307.000011574091</c:v>
                </c:pt>
                <c:pt idx="63">
                  <c:v>41307.041678240741</c:v>
                </c:pt>
                <c:pt idx="64">
                  <c:v>41307.083344907405</c:v>
                </c:pt>
                <c:pt idx="65">
                  <c:v>41307.125011574077</c:v>
                </c:pt>
                <c:pt idx="66">
                  <c:v>41307.166678240741</c:v>
                </c:pt>
                <c:pt idx="67">
                  <c:v>41307.208344907405</c:v>
                </c:pt>
                <c:pt idx="68">
                  <c:v>41307.250011574091</c:v>
                </c:pt>
                <c:pt idx="69">
                  <c:v>41307.291678240734</c:v>
                </c:pt>
                <c:pt idx="70">
                  <c:v>41307.333344907405</c:v>
                </c:pt>
                <c:pt idx="71">
                  <c:v>41307.375011574091</c:v>
                </c:pt>
                <c:pt idx="72">
                  <c:v>41307.416678240865</c:v>
                </c:pt>
                <c:pt idx="73">
                  <c:v>41307.458344907413</c:v>
                </c:pt>
                <c:pt idx="74">
                  <c:v>41307.500011574091</c:v>
                </c:pt>
                <c:pt idx="75">
                  <c:v>41307.541678240741</c:v>
                </c:pt>
                <c:pt idx="76">
                  <c:v>41307.583344907405</c:v>
                </c:pt>
                <c:pt idx="77">
                  <c:v>41307.625011574077</c:v>
                </c:pt>
                <c:pt idx="78">
                  <c:v>41307.666678240741</c:v>
                </c:pt>
                <c:pt idx="79">
                  <c:v>41307.708344907405</c:v>
                </c:pt>
                <c:pt idx="80">
                  <c:v>41307.750011574091</c:v>
                </c:pt>
                <c:pt idx="81">
                  <c:v>41307.791678240734</c:v>
                </c:pt>
                <c:pt idx="82">
                  <c:v>41307.833344907405</c:v>
                </c:pt>
                <c:pt idx="83">
                  <c:v>41307.875011574091</c:v>
                </c:pt>
                <c:pt idx="84">
                  <c:v>41307.916678240865</c:v>
                </c:pt>
                <c:pt idx="85">
                  <c:v>41307.958344907413</c:v>
                </c:pt>
                <c:pt idx="86">
                  <c:v>41308.000011574091</c:v>
                </c:pt>
                <c:pt idx="87">
                  <c:v>41308.041678240741</c:v>
                </c:pt>
                <c:pt idx="88">
                  <c:v>41308.083344907405</c:v>
                </c:pt>
                <c:pt idx="89">
                  <c:v>41308.125011574077</c:v>
                </c:pt>
                <c:pt idx="90">
                  <c:v>41308.166678240741</c:v>
                </c:pt>
                <c:pt idx="91">
                  <c:v>41308.208344907405</c:v>
                </c:pt>
                <c:pt idx="92">
                  <c:v>41308.250011574091</c:v>
                </c:pt>
                <c:pt idx="93">
                  <c:v>41308.291678240734</c:v>
                </c:pt>
                <c:pt idx="94">
                  <c:v>41308.333344907405</c:v>
                </c:pt>
                <c:pt idx="95">
                  <c:v>41308.375011574091</c:v>
                </c:pt>
                <c:pt idx="96">
                  <c:v>41308.416678240865</c:v>
                </c:pt>
                <c:pt idx="97">
                  <c:v>41308.458344907413</c:v>
                </c:pt>
                <c:pt idx="98">
                  <c:v>41308.500011574091</c:v>
                </c:pt>
                <c:pt idx="99">
                  <c:v>41308.541678240741</c:v>
                </c:pt>
                <c:pt idx="100">
                  <c:v>41308.583344907405</c:v>
                </c:pt>
                <c:pt idx="101">
                  <c:v>41308.625011574077</c:v>
                </c:pt>
                <c:pt idx="102">
                  <c:v>41308.666678298643</c:v>
                </c:pt>
                <c:pt idx="103">
                  <c:v>41308.708345023151</c:v>
                </c:pt>
                <c:pt idx="104">
                  <c:v>41308.750011747688</c:v>
                </c:pt>
              </c:numCache>
            </c:numRef>
          </c:cat>
          <c:val>
            <c:numRef>
              <c:f>DATA!$B$9:$B$113</c:f>
              <c:numCache>
                <c:formatCode>0.000</c:formatCode>
                <c:ptCount val="10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0.83000000000000063</c:v>
                </c:pt>
                <c:pt idx="13">
                  <c:v>1.6400000000000001</c:v>
                </c:pt>
                <c:pt idx="14">
                  <c:v>1.7300000000000013</c:v>
                </c:pt>
                <c:pt idx="15">
                  <c:v>1.6600000000000001</c:v>
                </c:pt>
                <c:pt idx="16">
                  <c:v>1.54</c:v>
                </c:pt>
                <c:pt idx="17">
                  <c:v>1.46</c:v>
                </c:pt>
                <c:pt idx="18">
                  <c:v>1.36</c:v>
                </c:pt>
                <c:pt idx="19">
                  <c:v>1.25</c:v>
                </c:pt>
                <c:pt idx="20">
                  <c:v>1.1800000000000022</c:v>
                </c:pt>
                <c:pt idx="21">
                  <c:v>1.1499999999999975</c:v>
                </c:pt>
                <c:pt idx="22">
                  <c:v>1.0900000000000001</c:v>
                </c:pt>
                <c:pt idx="23">
                  <c:v>1.02</c:v>
                </c:pt>
                <c:pt idx="24">
                  <c:v>0.94000000000000061</c:v>
                </c:pt>
                <c:pt idx="25">
                  <c:v>0.9</c:v>
                </c:pt>
                <c:pt idx="26">
                  <c:v>0.84000000000000064</c:v>
                </c:pt>
                <c:pt idx="27">
                  <c:v>0.79</c:v>
                </c:pt>
                <c:pt idx="28">
                  <c:v>0.78</c:v>
                </c:pt>
                <c:pt idx="29">
                  <c:v>0.64000000000000123</c:v>
                </c:pt>
                <c:pt idx="30">
                  <c:v>0.54</c:v>
                </c:pt>
                <c:pt idx="31">
                  <c:v>0.51</c:v>
                </c:pt>
                <c:pt idx="32">
                  <c:v>0.47000000000000008</c:v>
                </c:pt>
                <c:pt idx="33">
                  <c:v>0.47000000000000008</c:v>
                </c:pt>
                <c:pt idx="34">
                  <c:v>0.45</c:v>
                </c:pt>
                <c:pt idx="35">
                  <c:v>0.45</c:v>
                </c:pt>
                <c:pt idx="36">
                  <c:v>0.42000000000000032</c:v>
                </c:pt>
                <c:pt idx="37">
                  <c:v>0.35000000000000031</c:v>
                </c:pt>
                <c:pt idx="38">
                  <c:v>0.34000000000000047</c:v>
                </c:pt>
                <c:pt idx="39">
                  <c:v>0.29000000000000031</c:v>
                </c:pt>
                <c:pt idx="40">
                  <c:v>0.29000000000000031</c:v>
                </c:pt>
                <c:pt idx="41">
                  <c:v>0.27</c:v>
                </c:pt>
                <c:pt idx="42">
                  <c:v>0.27</c:v>
                </c:pt>
                <c:pt idx="43">
                  <c:v>0.27</c:v>
                </c:pt>
                <c:pt idx="44">
                  <c:v>0.27</c:v>
                </c:pt>
                <c:pt idx="45">
                  <c:v>0.29000000000000031</c:v>
                </c:pt>
                <c:pt idx="46">
                  <c:v>0.30000000000000032</c:v>
                </c:pt>
                <c:pt idx="47">
                  <c:v>0.29000000000000031</c:v>
                </c:pt>
                <c:pt idx="48">
                  <c:v>0.31000000000000055</c:v>
                </c:pt>
                <c:pt idx="49">
                  <c:v>0.28000000000000008</c:v>
                </c:pt>
                <c:pt idx="50">
                  <c:v>0.27</c:v>
                </c:pt>
                <c:pt idx="51">
                  <c:v>0.26</c:v>
                </c:pt>
                <c:pt idx="52">
                  <c:v>0.25</c:v>
                </c:pt>
                <c:pt idx="53">
                  <c:v>0.23</c:v>
                </c:pt>
                <c:pt idx="54">
                  <c:v>0.23</c:v>
                </c:pt>
                <c:pt idx="55">
                  <c:v>0.22000000000000017</c:v>
                </c:pt>
                <c:pt idx="56">
                  <c:v>0.24000000000000021</c:v>
                </c:pt>
                <c:pt idx="57">
                  <c:v>0.22000000000000017</c:v>
                </c:pt>
                <c:pt idx="58">
                  <c:v>0.23</c:v>
                </c:pt>
                <c:pt idx="59">
                  <c:v>0.21000000000000021</c:v>
                </c:pt>
                <c:pt idx="60">
                  <c:v>0.2</c:v>
                </c:pt>
                <c:pt idx="61">
                  <c:v>0.21000000000000021</c:v>
                </c:pt>
                <c:pt idx="62">
                  <c:v>0.21000000000000021</c:v>
                </c:pt>
                <c:pt idx="63">
                  <c:v>0.2</c:v>
                </c:pt>
                <c:pt idx="64">
                  <c:v>0.19000000000000017</c:v>
                </c:pt>
                <c:pt idx="65">
                  <c:v>0.19000000000000017</c:v>
                </c:pt>
                <c:pt idx="66">
                  <c:v>0.18000000000000024</c:v>
                </c:pt>
                <c:pt idx="67">
                  <c:v>0.17</c:v>
                </c:pt>
                <c:pt idx="68">
                  <c:v>0.16000000000000017</c:v>
                </c:pt>
                <c:pt idx="69">
                  <c:v>0.2</c:v>
                </c:pt>
                <c:pt idx="70">
                  <c:v>0.21000000000000021</c:v>
                </c:pt>
                <c:pt idx="71">
                  <c:v>0.23</c:v>
                </c:pt>
                <c:pt idx="72">
                  <c:v>0.23</c:v>
                </c:pt>
                <c:pt idx="73">
                  <c:v>0.25</c:v>
                </c:pt>
                <c:pt idx="74">
                  <c:v>0.25</c:v>
                </c:pt>
                <c:pt idx="75">
                  <c:v>0.22000000000000017</c:v>
                </c:pt>
                <c:pt idx="76">
                  <c:v>0.19000000000000017</c:v>
                </c:pt>
                <c:pt idx="77">
                  <c:v>0.17</c:v>
                </c:pt>
                <c:pt idx="78">
                  <c:v>0.15000000000000024</c:v>
                </c:pt>
                <c:pt idx="79">
                  <c:v>0.13</c:v>
                </c:pt>
                <c:pt idx="80">
                  <c:v>0.13</c:v>
                </c:pt>
                <c:pt idx="81">
                  <c:v>0.13</c:v>
                </c:pt>
                <c:pt idx="82">
                  <c:v>0.13</c:v>
                </c:pt>
                <c:pt idx="83">
                  <c:v>0.11000000000000008</c:v>
                </c:pt>
                <c:pt idx="84">
                  <c:v>0.11000000000000008</c:v>
                </c:pt>
                <c:pt idx="85">
                  <c:v>0.11000000000000008</c:v>
                </c:pt>
                <c:pt idx="86">
                  <c:v>0.1</c:v>
                </c:pt>
                <c:pt idx="87">
                  <c:v>9.0000000000000066E-2</c:v>
                </c:pt>
                <c:pt idx="88">
                  <c:v>9.0000000000000066E-2</c:v>
                </c:pt>
                <c:pt idx="89">
                  <c:v>9.0000000000000066E-2</c:v>
                </c:pt>
                <c:pt idx="90">
                  <c:v>0.1</c:v>
                </c:pt>
                <c:pt idx="91">
                  <c:v>7.0000000000000034E-2</c:v>
                </c:pt>
                <c:pt idx="92">
                  <c:v>9.0000000000000066E-2</c:v>
                </c:pt>
                <c:pt idx="93">
                  <c:v>0.11000000000000008</c:v>
                </c:pt>
                <c:pt idx="94">
                  <c:v>0.1</c:v>
                </c:pt>
                <c:pt idx="95">
                  <c:v>0.12000000000000002</c:v>
                </c:pt>
                <c:pt idx="96">
                  <c:v>0.13</c:v>
                </c:pt>
                <c:pt idx="97">
                  <c:v>0.60000000000000064</c:v>
                </c:pt>
                <c:pt idx="98">
                  <c:v>0.93</c:v>
                </c:pt>
                <c:pt idx="99">
                  <c:v>0.94000000000000061</c:v>
                </c:pt>
                <c:pt idx="100">
                  <c:v>0.84000000000000064</c:v>
                </c:pt>
                <c:pt idx="101">
                  <c:v>0.17</c:v>
                </c:pt>
                <c:pt idx="102">
                  <c:v>1.0000000000000019E-2</c:v>
                </c:pt>
                <c:pt idx="103">
                  <c:v>0</c:v>
                </c:pt>
                <c:pt idx="104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v>January 2013 Average Daily Flow = 3.05 MGD</c:v>
          </c:tx>
          <c:marker>
            <c:symbol val="none"/>
          </c:marker>
          <c:val>
            <c:numRef>
              <c:f>DATA!$AG$9:$AG$113</c:f>
              <c:numCache>
                <c:formatCode>0.00</c:formatCode>
                <c:ptCount val="105"/>
                <c:pt idx="0">
                  <c:v>3.05</c:v>
                </c:pt>
                <c:pt idx="1">
                  <c:v>3.05</c:v>
                </c:pt>
                <c:pt idx="2">
                  <c:v>3.05</c:v>
                </c:pt>
                <c:pt idx="3">
                  <c:v>3.05</c:v>
                </c:pt>
                <c:pt idx="4">
                  <c:v>3.05</c:v>
                </c:pt>
                <c:pt idx="5">
                  <c:v>3.05</c:v>
                </c:pt>
                <c:pt idx="6">
                  <c:v>3.05</c:v>
                </c:pt>
                <c:pt idx="7">
                  <c:v>3.05</c:v>
                </c:pt>
                <c:pt idx="8">
                  <c:v>3.05</c:v>
                </c:pt>
                <c:pt idx="9">
                  <c:v>3.05</c:v>
                </c:pt>
                <c:pt idx="10">
                  <c:v>3.05</c:v>
                </c:pt>
                <c:pt idx="11">
                  <c:v>3.05</c:v>
                </c:pt>
                <c:pt idx="12">
                  <c:v>3.05</c:v>
                </c:pt>
                <c:pt idx="13">
                  <c:v>3.05</c:v>
                </c:pt>
                <c:pt idx="14">
                  <c:v>3.05</c:v>
                </c:pt>
                <c:pt idx="15">
                  <c:v>3.05</c:v>
                </c:pt>
                <c:pt idx="16">
                  <c:v>3.05</c:v>
                </c:pt>
                <c:pt idx="17">
                  <c:v>3.05</c:v>
                </c:pt>
                <c:pt idx="18">
                  <c:v>3.05</c:v>
                </c:pt>
                <c:pt idx="19">
                  <c:v>3.05</c:v>
                </c:pt>
                <c:pt idx="20">
                  <c:v>3.05</c:v>
                </c:pt>
                <c:pt idx="21">
                  <c:v>3.05</c:v>
                </c:pt>
                <c:pt idx="22">
                  <c:v>3.05</c:v>
                </c:pt>
                <c:pt idx="23">
                  <c:v>3.05</c:v>
                </c:pt>
                <c:pt idx="24">
                  <c:v>3.05</c:v>
                </c:pt>
                <c:pt idx="25">
                  <c:v>3.05</c:v>
                </c:pt>
                <c:pt idx="26">
                  <c:v>3.05</c:v>
                </c:pt>
                <c:pt idx="27">
                  <c:v>3.05</c:v>
                </c:pt>
                <c:pt idx="28">
                  <c:v>3.05</c:v>
                </c:pt>
                <c:pt idx="29">
                  <c:v>3.05</c:v>
                </c:pt>
                <c:pt idx="30">
                  <c:v>3.05</c:v>
                </c:pt>
                <c:pt idx="31">
                  <c:v>3.05</c:v>
                </c:pt>
                <c:pt idx="32">
                  <c:v>3.05</c:v>
                </c:pt>
                <c:pt idx="33">
                  <c:v>3.05</c:v>
                </c:pt>
                <c:pt idx="34">
                  <c:v>3.05</c:v>
                </c:pt>
                <c:pt idx="35">
                  <c:v>3.05</c:v>
                </c:pt>
                <c:pt idx="36">
                  <c:v>3.05</c:v>
                </c:pt>
                <c:pt idx="37">
                  <c:v>3.05</c:v>
                </c:pt>
                <c:pt idx="38">
                  <c:v>3.05</c:v>
                </c:pt>
                <c:pt idx="39">
                  <c:v>3.05</c:v>
                </c:pt>
                <c:pt idx="40">
                  <c:v>3.05</c:v>
                </c:pt>
                <c:pt idx="41">
                  <c:v>3.05</c:v>
                </c:pt>
                <c:pt idx="42">
                  <c:v>3.05</c:v>
                </c:pt>
                <c:pt idx="43">
                  <c:v>3.05</c:v>
                </c:pt>
                <c:pt idx="44">
                  <c:v>3.05</c:v>
                </c:pt>
                <c:pt idx="45">
                  <c:v>3.05</c:v>
                </c:pt>
                <c:pt idx="46">
                  <c:v>3.05</c:v>
                </c:pt>
                <c:pt idx="47">
                  <c:v>3.05</c:v>
                </c:pt>
                <c:pt idx="48">
                  <c:v>3.05</c:v>
                </c:pt>
                <c:pt idx="49">
                  <c:v>3.05</c:v>
                </c:pt>
                <c:pt idx="50">
                  <c:v>3.05</c:v>
                </c:pt>
                <c:pt idx="51">
                  <c:v>3.05</c:v>
                </c:pt>
                <c:pt idx="52">
                  <c:v>3.05</c:v>
                </c:pt>
                <c:pt idx="53">
                  <c:v>3.05</c:v>
                </c:pt>
                <c:pt idx="54">
                  <c:v>3.05</c:v>
                </c:pt>
                <c:pt idx="55">
                  <c:v>3.05</c:v>
                </c:pt>
                <c:pt idx="56">
                  <c:v>3.05</c:v>
                </c:pt>
                <c:pt idx="57">
                  <c:v>3.05</c:v>
                </c:pt>
                <c:pt idx="58">
                  <c:v>3.05</c:v>
                </c:pt>
                <c:pt idx="59">
                  <c:v>3.05</c:v>
                </c:pt>
                <c:pt idx="60">
                  <c:v>3.05</c:v>
                </c:pt>
                <c:pt idx="61">
                  <c:v>3.05</c:v>
                </c:pt>
                <c:pt idx="62">
                  <c:v>3.05</c:v>
                </c:pt>
                <c:pt idx="63">
                  <c:v>3.05</c:v>
                </c:pt>
                <c:pt idx="64">
                  <c:v>3.05</c:v>
                </c:pt>
                <c:pt idx="65">
                  <c:v>3.05</c:v>
                </c:pt>
                <c:pt idx="66">
                  <c:v>3.05</c:v>
                </c:pt>
                <c:pt idx="67">
                  <c:v>3.05</c:v>
                </c:pt>
                <c:pt idx="68">
                  <c:v>3.05</c:v>
                </c:pt>
                <c:pt idx="69">
                  <c:v>3.05</c:v>
                </c:pt>
                <c:pt idx="70">
                  <c:v>3.05</c:v>
                </c:pt>
                <c:pt idx="71">
                  <c:v>3.05</c:v>
                </c:pt>
                <c:pt idx="72">
                  <c:v>3.05</c:v>
                </c:pt>
                <c:pt idx="73">
                  <c:v>3.05</c:v>
                </c:pt>
                <c:pt idx="74">
                  <c:v>3.05</c:v>
                </c:pt>
                <c:pt idx="75">
                  <c:v>3.05</c:v>
                </c:pt>
                <c:pt idx="76">
                  <c:v>3.05</c:v>
                </c:pt>
                <c:pt idx="77">
                  <c:v>3.05</c:v>
                </c:pt>
                <c:pt idx="78">
                  <c:v>3.05</c:v>
                </c:pt>
                <c:pt idx="79">
                  <c:v>3.05</c:v>
                </c:pt>
                <c:pt idx="80">
                  <c:v>3.05</c:v>
                </c:pt>
                <c:pt idx="81">
                  <c:v>3.05</c:v>
                </c:pt>
                <c:pt idx="82">
                  <c:v>3.05</c:v>
                </c:pt>
                <c:pt idx="83">
                  <c:v>3.05</c:v>
                </c:pt>
                <c:pt idx="84">
                  <c:v>3.05</c:v>
                </c:pt>
                <c:pt idx="85">
                  <c:v>3.05</c:v>
                </c:pt>
                <c:pt idx="86">
                  <c:v>3.05</c:v>
                </c:pt>
                <c:pt idx="87">
                  <c:v>3.05</c:v>
                </c:pt>
                <c:pt idx="88">
                  <c:v>3.05</c:v>
                </c:pt>
                <c:pt idx="89">
                  <c:v>3.05</c:v>
                </c:pt>
                <c:pt idx="90">
                  <c:v>3.05</c:v>
                </c:pt>
                <c:pt idx="91">
                  <c:v>3.05</c:v>
                </c:pt>
                <c:pt idx="92">
                  <c:v>3.05</c:v>
                </c:pt>
                <c:pt idx="93">
                  <c:v>3.05</c:v>
                </c:pt>
                <c:pt idx="94">
                  <c:v>3.05</c:v>
                </c:pt>
                <c:pt idx="95">
                  <c:v>3.05</c:v>
                </c:pt>
                <c:pt idx="96">
                  <c:v>3.05</c:v>
                </c:pt>
                <c:pt idx="97">
                  <c:v>3.05</c:v>
                </c:pt>
                <c:pt idx="98">
                  <c:v>3.05</c:v>
                </c:pt>
                <c:pt idx="99">
                  <c:v>3.05</c:v>
                </c:pt>
                <c:pt idx="100">
                  <c:v>3.05</c:v>
                </c:pt>
                <c:pt idx="101">
                  <c:v>3.05</c:v>
                </c:pt>
                <c:pt idx="102">
                  <c:v>3.05</c:v>
                </c:pt>
                <c:pt idx="103">
                  <c:v>3.05</c:v>
                </c:pt>
                <c:pt idx="104">
                  <c:v>3.05</c:v>
                </c:pt>
              </c:numCache>
            </c:numRef>
          </c:val>
          <c:smooth val="0"/>
        </c:ser>
        <c:ser>
          <c:idx val="6"/>
          <c:order val="6"/>
          <c:tx>
            <c:v>2013 Annual Average Daily Flow = 2.21 MGD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DATA!$AH$9:$AH$113</c:f>
              <c:numCache>
                <c:formatCode>General</c:formatCode>
                <c:ptCount val="105"/>
                <c:pt idx="0">
                  <c:v>2.21</c:v>
                </c:pt>
                <c:pt idx="1">
                  <c:v>2.21</c:v>
                </c:pt>
                <c:pt idx="2">
                  <c:v>2.21</c:v>
                </c:pt>
                <c:pt idx="3">
                  <c:v>2.21</c:v>
                </c:pt>
                <c:pt idx="4">
                  <c:v>2.21</c:v>
                </c:pt>
                <c:pt idx="5">
                  <c:v>2.21</c:v>
                </c:pt>
                <c:pt idx="6">
                  <c:v>2.21</c:v>
                </c:pt>
                <c:pt idx="7">
                  <c:v>2.21</c:v>
                </c:pt>
                <c:pt idx="8">
                  <c:v>2.21</c:v>
                </c:pt>
                <c:pt idx="9">
                  <c:v>2.21</c:v>
                </c:pt>
                <c:pt idx="10">
                  <c:v>2.21</c:v>
                </c:pt>
                <c:pt idx="11">
                  <c:v>2.21</c:v>
                </c:pt>
                <c:pt idx="12">
                  <c:v>2.21</c:v>
                </c:pt>
                <c:pt idx="13">
                  <c:v>2.21</c:v>
                </c:pt>
                <c:pt idx="14">
                  <c:v>2.21</c:v>
                </c:pt>
                <c:pt idx="15">
                  <c:v>2.21</c:v>
                </c:pt>
                <c:pt idx="16">
                  <c:v>2.21</c:v>
                </c:pt>
                <c:pt idx="17">
                  <c:v>2.21</c:v>
                </c:pt>
                <c:pt idx="18">
                  <c:v>2.21</c:v>
                </c:pt>
                <c:pt idx="19">
                  <c:v>2.21</c:v>
                </c:pt>
                <c:pt idx="20">
                  <c:v>2.21</c:v>
                </c:pt>
                <c:pt idx="21">
                  <c:v>2.21</c:v>
                </c:pt>
                <c:pt idx="22">
                  <c:v>2.21</c:v>
                </c:pt>
                <c:pt idx="23">
                  <c:v>2.21</c:v>
                </c:pt>
                <c:pt idx="24">
                  <c:v>2.21</c:v>
                </c:pt>
                <c:pt idx="25">
                  <c:v>2.21</c:v>
                </c:pt>
                <c:pt idx="26">
                  <c:v>2.21</c:v>
                </c:pt>
                <c:pt idx="27">
                  <c:v>2.21</c:v>
                </c:pt>
                <c:pt idx="28">
                  <c:v>2.21</c:v>
                </c:pt>
                <c:pt idx="29">
                  <c:v>2.21</c:v>
                </c:pt>
                <c:pt idx="30">
                  <c:v>2.21</c:v>
                </c:pt>
                <c:pt idx="31">
                  <c:v>2.21</c:v>
                </c:pt>
                <c:pt idx="32">
                  <c:v>2.21</c:v>
                </c:pt>
                <c:pt idx="33">
                  <c:v>2.21</c:v>
                </c:pt>
                <c:pt idx="34">
                  <c:v>2.21</c:v>
                </c:pt>
                <c:pt idx="35">
                  <c:v>2.21</c:v>
                </c:pt>
                <c:pt idx="36">
                  <c:v>2.21</c:v>
                </c:pt>
                <c:pt idx="37">
                  <c:v>2.21</c:v>
                </c:pt>
                <c:pt idx="38">
                  <c:v>2.21</c:v>
                </c:pt>
                <c:pt idx="39">
                  <c:v>2.21</c:v>
                </c:pt>
                <c:pt idx="40">
                  <c:v>2.21</c:v>
                </c:pt>
                <c:pt idx="41">
                  <c:v>2.21</c:v>
                </c:pt>
                <c:pt idx="42">
                  <c:v>2.21</c:v>
                </c:pt>
                <c:pt idx="43">
                  <c:v>2.21</c:v>
                </c:pt>
                <c:pt idx="44">
                  <c:v>2.21</c:v>
                </c:pt>
                <c:pt idx="45">
                  <c:v>2.21</c:v>
                </c:pt>
                <c:pt idx="46">
                  <c:v>2.21</c:v>
                </c:pt>
                <c:pt idx="47">
                  <c:v>2.21</c:v>
                </c:pt>
                <c:pt idx="48">
                  <c:v>2.21</c:v>
                </c:pt>
                <c:pt idx="49">
                  <c:v>2.21</c:v>
                </c:pt>
                <c:pt idx="50">
                  <c:v>2.21</c:v>
                </c:pt>
                <c:pt idx="51">
                  <c:v>2.21</c:v>
                </c:pt>
                <c:pt idx="52">
                  <c:v>2.21</c:v>
                </c:pt>
                <c:pt idx="53">
                  <c:v>2.21</c:v>
                </c:pt>
                <c:pt idx="54">
                  <c:v>2.21</c:v>
                </c:pt>
                <c:pt idx="55">
                  <c:v>2.21</c:v>
                </c:pt>
                <c:pt idx="56">
                  <c:v>2.21</c:v>
                </c:pt>
                <c:pt idx="57">
                  <c:v>2.21</c:v>
                </c:pt>
                <c:pt idx="58">
                  <c:v>2.21</c:v>
                </c:pt>
                <c:pt idx="59">
                  <c:v>2.21</c:v>
                </c:pt>
                <c:pt idx="60">
                  <c:v>2.21</c:v>
                </c:pt>
                <c:pt idx="61">
                  <c:v>2.21</c:v>
                </c:pt>
                <c:pt idx="62">
                  <c:v>2.21</c:v>
                </c:pt>
                <c:pt idx="63">
                  <c:v>2.21</c:v>
                </c:pt>
                <c:pt idx="64">
                  <c:v>2.21</c:v>
                </c:pt>
                <c:pt idx="65">
                  <c:v>2.21</c:v>
                </c:pt>
                <c:pt idx="66">
                  <c:v>2.21</c:v>
                </c:pt>
                <c:pt idx="67">
                  <c:v>2.21</c:v>
                </c:pt>
                <c:pt idx="68">
                  <c:v>2.21</c:v>
                </c:pt>
                <c:pt idx="69">
                  <c:v>2.21</c:v>
                </c:pt>
                <c:pt idx="70">
                  <c:v>2.21</c:v>
                </c:pt>
                <c:pt idx="71">
                  <c:v>2.21</c:v>
                </c:pt>
                <c:pt idx="72">
                  <c:v>2.21</c:v>
                </c:pt>
                <c:pt idx="73">
                  <c:v>2.21</c:v>
                </c:pt>
                <c:pt idx="74">
                  <c:v>2.21</c:v>
                </c:pt>
                <c:pt idx="75">
                  <c:v>2.21</c:v>
                </c:pt>
                <c:pt idx="76">
                  <c:v>2.21</c:v>
                </c:pt>
                <c:pt idx="77">
                  <c:v>2.21</c:v>
                </c:pt>
                <c:pt idx="78">
                  <c:v>2.21</c:v>
                </c:pt>
                <c:pt idx="79">
                  <c:v>2.21</c:v>
                </c:pt>
                <c:pt idx="80">
                  <c:v>2.21</c:v>
                </c:pt>
                <c:pt idx="81">
                  <c:v>2.21</c:v>
                </c:pt>
                <c:pt idx="82">
                  <c:v>2.21</c:v>
                </c:pt>
                <c:pt idx="83">
                  <c:v>2.21</c:v>
                </c:pt>
                <c:pt idx="84">
                  <c:v>2.21</c:v>
                </c:pt>
                <c:pt idx="85">
                  <c:v>2.21</c:v>
                </c:pt>
                <c:pt idx="86">
                  <c:v>2.21</c:v>
                </c:pt>
                <c:pt idx="87">
                  <c:v>2.21</c:v>
                </c:pt>
                <c:pt idx="88">
                  <c:v>2.21</c:v>
                </c:pt>
                <c:pt idx="89">
                  <c:v>2.21</c:v>
                </c:pt>
                <c:pt idx="90">
                  <c:v>2.21</c:v>
                </c:pt>
                <c:pt idx="91">
                  <c:v>2.21</c:v>
                </c:pt>
                <c:pt idx="92">
                  <c:v>2.21</c:v>
                </c:pt>
                <c:pt idx="93">
                  <c:v>2.21</c:v>
                </c:pt>
                <c:pt idx="94">
                  <c:v>2.21</c:v>
                </c:pt>
                <c:pt idx="95">
                  <c:v>2.21</c:v>
                </c:pt>
                <c:pt idx="96">
                  <c:v>2.21</c:v>
                </c:pt>
                <c:pt idx="97">
                  <c:v>2.21</c:v>
                </c:pt>
                <c:pt idx="98">
                  <c:v>2.21</c:v>
                </c:pt>
                <c:pt idx="99">
                  <c:v>2.21</c:v>
                </c:pt>
                <c:pt idx="100">
                  <c:v>2.21</c:v>
                </c:pt>
                <c:pt idx="101">
                  <c:v>2.21</c:v>
                </c:pt>
                <c:pt idx="102">
                  <c:v>2.21</c:v>
                </c:pt>
                <c:pt idx="103">
                  <c:v>2.21</c:v>
                </c:pt>
                <c:pt idx="104">
                  <c:v>2.21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93504"/>
        <c:axId val="44254336"/>
      </c:lineChart>
      <c:catAx>
        <c:axId val="73093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 dirty="0"/>
                  <a:t>Date &amp; Time</a:t>
                </a:r>
              </a:p>
            </c:rich>
          </c:tx>
          <c:layout/>
          <c:overlay val="0"/>
        </c:title>
        <c:numFmt formatCode="m/d/yyyy\ h:mm" sourceLinked="1"/>
        <c:majorTickMark val="out"/>
        <c:minorTickMark val="out"/>
        <c:tickLblPos val="nextTo"/>
        <c:txPr>
          <a:bodyPr rot="1800000"/>
          <a:lstStyle/>
          <a:p>
            <a:pPr>
              <a:defRPr sz="900"/>
            </a:pPr>
            <a:endParaRPr lang="en-US"/>
          </a:p>
        </c:txPr>
        <c:crossAx val="44254336"/>
        <c:crosses val="autoZero"/>
        <c:auto val="0"/>
        <c:lblAlgn val="ctr"/>
        <c:lblOffset val="100"/>
        <c:tickLblSkip val="6"/>
        <c:tickMarkSkip val="3"/>
        <c:noMultiLvlLbl val="0"/>
      </c:catAx>
      <c:valAx>
        <c:axId val="44254336"/>
        <c:scaling>
          <c:orientation val="minMax"/>
          <c:max val="1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900" dirty="0"/>
                  <a:t>Flow (MGD)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out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3093504"/>
        <c:crosses val="autoZero"/>
        <c:crossBetween val="between"/>
        <c:majorUnit val="1"/>
        <c:minorUnit val="1"/>
      </c:valAx>
      <c:valAx>
        <c:axId val="44256256"/>
        <c:scaling>
          <c:orientation val="maxMin"/>
          <c:max val="1.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 dirty="0"/>
                  <a:t>Precipitation (inches/hr)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out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4262528"/>
        <c:crosses val="max"/>
        <c:crossBetween val="between"/>
        <c:majorUnit val="0.1"/>
        <c:minorUnit val="0.1"/>
      </c:valAx>
      <c:catAx>
        <c:axId val="44262528"/>
        <c:scaling>
          <c:orientation val="minMax"/>
        </c:scaling>
        <c:delete val="1"/>
        <c:axPos val="t"/>
        <c:majorTickMark val="out"/>
        <c:minorTickMark val="none"/>
        <c:tickLblPos val="none"/>
        <c:crossAx val="44256256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85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9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00" b="1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900" b="1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900" b="1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900" b="1"/>
            </a:pPr>
            <a:endParaRPr lang="en-US"/>
          </a:p>
        </c:txPr>
      </c:legendEntry>
      <c:layout>
        <c:manualLayout>
          <c:xMode val="edge"/>
          <c:yMode val="edge"/>
          <c:x val="0.5930637983564836"/>
          <c:y val="0.11465457941892319"/>
          <c:w val="0.29104626518074944"/>
          <c:h val="0.23854537058856681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0.23258</cdr:x>
      <cdr:y>0.19908</cdr:y>
    </cdr:from>
    <cdr:to>
      <cdr:x>0.56048</cdr:x>
      <cdr:y>0.2462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494" y="1251996"/>
          <a:ext cx="2842956" cy="296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>
              <a:latin typeface="+mn-lt"/>
              <a:ea typeface="+mn-ea"/>
              <a:cs typeface="+mn-cs"/>
            </a:rPr>
            <a:t>Peak Total Flow = 14.80 MGD</a:t>
          </a:r>
          <a:endParaRPr lang="en-US" sz="900" b="1" dirty="0"/>
        </a:p>
        <a:p xmlns:a="http://schemas.openxmlformats.org/drawingml/2006/main">
          <a:endParaRPr lang="en-US" sz="1100" b="1" dirty="0"/>
        </a:p>
      </cdr:txBody>
    </cdr:sp>
  </cdr:relSizeAnchor>
  <cdr:relSizeAnchor xmlns:cdr="http://schemas.openxmlformats.org/drawingml/2006/chartDrawing">
    <cdr:from>
      <cdr:x>0.23222</cdr:x>
      <cdr:y>0.16787</cdr:y>
    </cdr:from>
    <cdr:to>
      <cdr:x>0.57244</cdr:x>
      <cdr:y>0.21231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13373" y="1055719"/>
          <a:ext cx="2949772" cy="279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/>
            <a:t>Total Precipitation = 1.18</a:t>
          </a:r>
          <a:r>
            <a:rPr lang="en-US" sz="900" b="1" baseline="0" dirty="0"/>
            <a:t> </a:t>
          </a:r>
          <a:r>
            <a:rPr lang="en-US" sz="900" b="1" dirty="0"/>
            <a:t>inches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Straight Connector 11"/>
        <cdr:cNvSpPr/>
      </cdr:nvSpPr>
      <cdr:spPr>
        <a:xfrm xmlns:a="http://schemas.openxmlformats.org/drawingml/2006/main" flipH="1">
          <a:off x="0" y="0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0.09063</cdr:x>
      <cdr:y>0.21015</cdr:y>
    </cdr:from>
    <cdr:to>
      <cdr:x>0.21285</cdr:x>
      <cdr:y>0.21015</cdr:y>
    </cdr:to>
    <cdr:sp macro="" textlink="">
      <cdr:nvSpPr>
        <cdr:cNvPr id="7" name="Straight Connector 6"/>
        <cdr:cNvSpPr/>
      </cdr:nvSpPr>
      <cdr:spPr>
        <a:xfrm xmlns:a="http://schemas.openxmlformats.org/drawingml/2006/main" flipH="1">
          <a:off x="785813" y="1321595"/>
          <a:ext cx="1059656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826BF10D-EF4A-44A9-9133-1EC786C01033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594AED65-0731-40D2-BDBB-E0261E924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53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F6232B1-BD7D-45C8-974F-6D673D49FF96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700088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3D389046-3F2E-40D7-90E4-CF6B96C8A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9046-3F2E-40D7-90E4-CF6B96C8A1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44E41-F072-4E8E-B668-118FBD8D81DC}" type="datetimeFigureOut">
              <a:rPr lang="en-US" smtClean="0"/>
              <a:pPr/>
              <a:t>6/2/2014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3F1C08-037A-4E35-A02A-32421055A77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smtClean="0"/>
              <a:t>Clearfield (PA) Conveyance System Modeling and Monitoring Project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8153400" cy="3581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PennTec 2014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 College, PA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June 3, 2014</a:t>
            </a: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By: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Gwin, Dobson &amp; Foreman, Inc.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Altoona, PA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Municipal Sewer Replacement Project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From 2001 to 2011, Borough and Township’s projects replaced all main line sewers and the majority of private laterals back to the house foundation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Project only replaced private laterals when property owners agreed to sign easements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System inspection of houses for illegal connections was sporadic after construction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Although infiltration was reduced, peak flows in the system still cause overflows which collectively would far exceed capacity of the treatment plant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 2013, PADEP issued a Consent Order &amp; Agreement to remove overflows since sewer project was not successful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Authority must now expand plant for peak flow and plan for interceptor upgrades if I/I is not removed</a:t>
            </a:r>
          </a:p>
        </p:txBody>
      </p:sp>
    </p:spTree>
    <p:extLst>
      <p:ext uri="{BB962C8B-B14F-4D97-AF65-F5344CB8AC3E}">
        <p14:creationId xmlns:p14="http://schemas.microsoft.com/office/powerpoint/2010/main" val="4169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381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CMA Flow Monitoring Program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458200" cy="525780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Do quantify problem severity, CMA &amp; GDF designed a monitoring program to isolate problem areas and a basis for model calibration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Accurate flow data is critical to prioritize corrective action &amp; structural improvements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Sufficient period of record is needed - monitoring must be conducted at numerous locations for long periods of time to capture wet weather events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Flow meter programmed designed for different hydraulic conditions (surcharge, free flow, reverse flow)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Continuous meter maintenance and weekly data collection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Commitment of budget resources for flow monitoring program is a must; many tasks done by CMA personnel</a:t>
            </a:r>
          </a:p>
        </p:txBody>
      </p:sp>
    </p:spTree>
    <p:extLst>
      <p:ext uri="{BB962C8B-B14F-4D97-AF65-F5344CB8AC3E}">
        <p14:creationId xmlns:p14="http://schemas.microsoft.com/office/powerpoint/2010/main" val="22854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Flow Monitoring Devices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304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Initial program monitored flows at sixteen (16) strategic locations in the main conveyance lines and CSOs/SSOs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Total of twenty-seven (27) flow monitoring locations from 2011 to 2014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Combination of area-velocity and  </a:t>
            </a:r>
          </a:p>
          <a:p>
            <a:pPr lvl="1">
              <a:buNone/>
            </a:pPr>
            <a:r>
              <a:rPr lang="en-US" dirty="0" smtClean="0"/>
              <a:t>	flow-tube flow meters</a:t>
            </a:r>
          </a:p>
          <a:p>
            <a:pPr marL="393192" lvl="1" indent="0">
              <a:buNone/>
            </a:pPr>
            <a:endParaRPr lang="en-US" dirty="0" smtClean="0"/>
          </a:p>
        </p:txBody>
      </p:sp>
      <p:pic>
        <p:nvPicPr>
          <p:cNvPr id="2050" name="Picture 2" descr="N:\Project Photos\11060 - CMA Flow Monitoring and Modeling\Flow Meter Installation Photos 11-2-11 by SJG\East Side Interceptor at CVS (Old CSO No. 008), 18 in.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276600"/>
            <a:ext cx="1848556" cy="32908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1" name="Picture 3" descr="N:\Project Photos\11060 - CMA Flow Monitoring and Modeling\Flow Meter Installation Photos 11-2-11 by SJG\S. Front Street Mid Block Before Choice Tobacco Outlet, 15 in. 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00600"/>
            <a:ext cx="3124200" cy="17549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3" name="Picture 5" descr="ISCO 2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782006"/>
            <a:ext cx="2362200" cy="1785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9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66800"/>
            <a:ext cx="8229600" cy="4754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Flow Monitoring Devices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534400" cy="4724400"/>
          </a:xfrm>
        </p:spPr>
        <p:txBody>
          <a:bodyPr>
            <a:normAutofit fontScale="925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Area-Velocity Meters</a:t>
            </a:r>
          </a:p>
          <a:p>
            <a:pPr lvl="2"/>
            <a:r>
              <a:rPr lang="en-US" sz="2400" dirty="0" smtClean="0"/>
              <a:t>Continuous wave Doppler technology measures average velocity</a:t>
            </a:r>
          </a:p>
          <a:p>
            <a:pPr lvl="2"/>
            <a:r>
              <a:rPr lang="en-US" sz="2400" dirty="0" smtClean="0"/>
              <a:t>7 meters installed in non-surcharged areas</a:t>
            </a:r>
          </a:p>
          <a:p>
            <a:pPr lvl="2"/>
            <a:r>
              <a:rPr lang="en-US" sz="2400" dirty="0" smtClean="0"/>
              <a:t>Primarily used in areas not prone to surcharge conditions</a:t>
            </a:r>
          </a:p>
          <a:p>
            <a:pPr lvl="2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Flow-Tube Meters</a:t>
            </a:r>
          </a:p>
          <a:p>
            <a:pPr lvl="2"/>
            <a:r>
              <a:rPr lang="en-US" sz="2400" dirty="0" smtClean="0"/>
              <a:t>Transducers estimate flow through pressure differential in the upstream and downstream sections of the meter</a:t>
            </a:r>
          </a:p>
          <a:p>
            <a:pPr lvl="2"/>
            <a:r>
              <a:rPr lang="en-US" sz="2400" dirty="0" smtClean="0"/>
              <a:t>3 meters installed in frequently surcharge areas (pressure pipe flow) and in submerged overflow pipes with the potential for reverse flow</a:t>
            </a:r>
          </a:p>
        </p:txBody>
      </p:sp>
    </p:spTree>
    <p:extLst>
      <p:ext uri="{BB962C8B-B14F-4D97-AF65-F5344CB8AC3E}">
        <p14:creationId xmlns:p14="http://schemas.microsoft.com/office/powerpoint/2010/main" val="4169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4754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Flow Monitoring Data Collection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Authority personnel trained on proper operation and maintenance of flow meters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Weekly downloads of flow meter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User friendly interface for quick and efficient data retrieval.  Ability to view real-time flow data and identify any real-time problems and make adjustments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Engineer oversight with Authority for first six (6) months of flow study (November 2011 to May 2012)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From May 2012, Authority maintains flow meters and downloads and submits data to Engineer for analysis</a:t>
            </a:r>
          </a:p>
        </p:txBody>
      </p:sp>
    </p:spTree>
    <p:extLst>
      <p:ext uri="{BB962C8B-B14F-4D97-AF65-F5344CB8AC3E}">
        <p14:creationId xmlns:p14="http://schemas.microsoft.com/office/powerpoint/2010/main" val="4169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3992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WWTF Flow Monitoring Devices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828800"/>
            <a:ext cx="8229600" cy="4648200"/>
          </a:xfrm>
        </p:spPr>
        <p:txBody>
          <a:bodyPr>
            <a:normAutofit fontScale="925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xisting WWTF flow meters</a:t>
            </a:r>
          </a:p>
          <a:p>
            <a:pPr lvl="2"/>
            <a:r>
              <a:rPr lang="en-US" sz="2400" dirty="0" smtClean="0"/>
              <a:t>WWTF influent low meter:  Parshall flume</a:t>
            </a:r>
          </a:p>
          <a:p>
            <a:pPr lvl="2"/>
            <a:r>
              <a:rPr lang="en-US" sz="2400" dirty="0" smtClean="0"/>
              <a:t>WWTF bypass:  weir with ultrasonic level transducer</a:t>
            </a:r>
          </a:p>
          <a:p>
            <a:pPr lvl="2"/>
            <a:r>
              <a:rPr lang="en-US" sz="2400" dirty="0" smtClean="0"/>
              <a:t>Both meters record continuous flows on chart recorders at the treatment facility</a:t>
            </a:r>
          </a:p>
          <a:p>
            <a:pPr lvl="2"/>
            <a:r>
              <a:rPr lang="en-US" sz="2400" dirty="0" smtClean="0"/>
              <a:t>Rainfall data recorded and compared with flow data to develop peak flow and total volumes trends relative to precipitation intensity</a:t>
            </a:r>
          </a:p>
          <a:p>
            <a:pPr lvl="2"/>
            <a:r>
              <a:rPr lang="en-US" sz="2400" dirty="0" smtClean="0"/>
              <a:t>Significant precipitation events &gt;0.50 inches in 24-hours</a:t>
            </a:r>
          </a:p>
          <a:p>
            <a:pPr lvl="2"/>
            <a:r>
              <a:rPr lang="en-US" sz="2400" dirty="0" smtClean="0"/>
              <a:t>Major precipitation events resulted from &gt;1.00 inches in 24-hour period or events with high precipitation intensity, i.e.. &gt; 0.50 inches/hour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5516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Flow Monitoring 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686800" cy="47244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Interceptor sewers are monitored to quantify subsystem dry weather baseline and wet weather flow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Peak wet weather flows range up to 25 times</a:t>
            </a:r>
            <a:r>
              <a:rPr lang="en-US" b="1" dirty="0" smtClean="0"/>
              <a:t> </a:t>
            </a:r>
            <a:r>
              <a:rPr lang="en-US" dirty="0" smtClean="0"/>
              <a:t>dry weather flow indicative of significant I/I problems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Example:  Hyde City Lift Station No. 2 (1.50 MGD capacity).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Normal ADF :  0.29 MGD (separate sanitary sewer system)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Peak wet weather loading  &gt; 3.0 MGD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To prevent flooding of pump station, flow is diverted to Montgomery Run SSO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Raw wastewater effluent bypassed to Montgomery Run after course bar screening for solids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DEP fines are assessed on per calendar day of overflow volume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066800"/>
            <a:ext cx="9144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Flow Monitoring Results (Post Construction)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153400" cy="4953000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WWTF Plant Capacity:  4.5 MGD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WWTF ADF:  2.2 MGD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Peak Wet Weather Hourly Flow:  15 MGD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Infiltration reduced by 0.5 MGD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Overflows still occur 10-20 times per year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Sanitary sewer subsystem at Hyde City regularly discharges in excess 2.5 MGD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2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4754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Flow Monitoring Summary (2011-2014)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686800" cy="3429000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Flow Monitoring 2011 –2014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Total 54 significant precipitation events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Peak event precipitation: 2.78 inches in 91 hours (0.40 inches/hour max hourly precipitation)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Max hourly precipitation during an event: 0.77 inches/hour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/>
              <a:t>30 of 54 </a:t>
            </a:r>
            <a:r>
              <a:rPr lang="en-US" dirty="0" smtClean="0"/>
              <a:t>metered events caused CSO/SSO overflows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Peak event CSO/SSO discharge volume: 12.5 million gallons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Peak CSO/SSO discharge rate: 6.4 MGD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Peak hourly total flow: 15 MGD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24 events with peak hourly flow greater than 7 MGD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15 events with peak hourly flow 10 MGD or greater</a:t>
            </a:r>
          </a:p>
          <a:p>
            <a:pPr lvl="7">
              <a:buNone/>
            </a:pPr>
            <a:r>
              <a:rPr lang="en-US" dirty="0" smtClean="0"/>
              <a:t>			</a:t>
            </a:r>
          </a:p>
          <a:p>
            <a:pPr lvl="7">
              <a:buNone/>
            </a:pPr>
            <a:r>
              <a:rPr lang="en-US" dirty="0" smtClean="0"/>
              <a:t>		</a:t>
            </a:r>
            <a:r>
              <a:rPr lang="en-US" sz="1800" dirty="0" smtClean="0"/>
              <a:t>     </a:t>
            </a:r>
            <a:r>
              <a:rPr lang="en-US" sz="1800" b="1" dirty="0" smtClean="0"/>
              <a:t>CSO/SSO Events Summary Table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50621"/>
              </p:ext>
            </p:extLst>
          </p:nvPr>
        </p:nvGraphicFramePr>
        <p:xfrm>
          <a:off x="914401" y="4953000"/>
          <a:ext cx="7239000" cy="1752600"/>
        </p:xfrm>
        <a:graphic>
          <a:graphicData uri="http://schemas.openxmlformats.org/drawingml/2006/table">
            <a:tbl>
              <a:tblPr/>
              <a:tblGrid>
                <a:gridCol w="1191826"/>
                <a:gridCol w="1117339"/>
                <a:gridCol w="1165026"/>
                <a:gridCol w="1165026"/>
                <a:gridCol w="1301693"/>
                <a:gridCol w="1298090"/>
              </a:tblGrid>
              <a:tr h="4265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Year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Annual Rainfall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No. of Metered Significant</a:t>
                      </a:r>
                      <a:r>
                        <a:rPr lang="en-US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Precipitation Events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r>
                        <a:rPr lang="en-US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of CSO/SSO Events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Annual CSO/SSO Volume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Max. Daily CSO/SSO Flow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6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(inches)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(MG)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(MGD)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4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51.26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6.4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34.78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5.6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2013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31.77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5.1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2014 (to date)*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14.7*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7*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7*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6.0*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1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51459"/>
              </p:ext>
            </p:extLst>
          </p:nvPr>
        </p:nvGraphicFramePr>
        <p:xfrm>
          <a:off x="-228600" y="0"/>
          <a:ext cx="9982199" cy="75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87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627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9530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Inflow/Infiltration Source Removal, Convey </a:t>
            </a:r>
            <a:r>
              <a:rPr lang="en-US" dirty="0"/>
              <a:t>/</a:t>
            </a:r>
            <a:r>
              <a:rPr lang="en-US" dirty="0" smtClean="0"/>
              <a:t>Treat </a:t>
            </a:r>
            <a:r>
              <a:rPr lang="en-US" dirty="0" smtClean="0"/>
              <a:t>or Both?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Clearfield Case Study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System Description – </a:t>
            </a:r>
            <a:r>
              <a:rPr lang="en-US" sz="2600" dirty="0" smtClean="0"/>
              <a:t>Overflow Problems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Original I/I Removal Project – Replace Total System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DEP Consent Order &amp; Agreement</a:t>
            </a: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Post Construction Monitoring &amp; Modeling</a:t>
            </a: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Treatment &amp; Conveyance System Upgrades</a:t>
            </a: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Observations/Lessons </a:t>
            </a:r>
            <a:r>
              <a:rPr lang="en-US" dirty="0" smtClean="0"/>
              <a:t>Learned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4754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Conveyance System Modeling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Model Developed to Confirm Surcharged Locations and for Capacity Design of Future Conveyance System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Bentley SewerGEMS V8i Software</a:t>
            </a:r>
            <a:r>
              <a:rPr lang="en-US" dirty="0"/>
              <a:t> </a:t>
            </a:r>
            <a:r>
              <a:rPr lang="en-US" dirty="0" smtClean="0"/>
              <a:t>Package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Facility Components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Gravity interceptors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Submerged outfalls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Pump stations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Force mains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Overflows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Inverted siphons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2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4754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Model Input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44958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Model created from a compilation of as-built drawings and field instrument surveys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Physical Data</a:t>
            </a:r>
          </a:p>
          <a:p>
            <a:pPr lvl="2"/>
            <a:r>
              <a:rPr lang="en-US" sz="2400" dirty="0" smtClean="0"/>
              <a:t>Pipe materials, lengths, diameters, invert elevations</a:t>
            </a:r>
          </a:p>
          <a:p>
            <a:pPr lvl="2"/>
            <a:r>
              <a:rPr lang="en-US" sz="2400" dirty="0" smtClean="0"/>
              <a:t>Manhole diameters, invert and rim elevations, locations</a:t>
            </a:r>
          </a:p>
          <a:p>
            <a:pPr lvl="2"/>
            <a:r>
              <a:rPr lang="en-US" sz="2400" dirty="0" smtClean="0"/>
              <a:t>Pump station wet well elevations and volumes, pump set-point controls, certified pump discharge curves, pump elevations and pump station mechanical piping and force main</a:t>
            </a:r>
          </a:p>
          <a:p>
            <a:pPr lvl="2"/>
            <a:r>
              <a:rPr lang="en-US" sz="2400" dirty="0" smtClean="0"/>
              <a:t>Siphon box invert and rim elevations, siphon barrel materials, lengths, lengths, elevations</a:t>
            </a:r>
          </a:p>
          <a:p>
            <a:pPr lvl="2"/>
            <a:r>
              <a:rPr lang="en-US" sz="2400" dirty="0" smtClean="0"/>
              <a:t>Overflow configurations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2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503238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Model Input Graphics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8610" name="Picture 2" descr="C:\Users\SGibson\Desktop\Bentley SewerGE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19200"/>
            <a:ext cx="8229600" cy="3992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Model Calibration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Model calibrated with flow monitoring data during baseline conditions and wet weather events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Hydraulic grade line elevations computed from model were compared with actual flow metering levels for various flow rates throughout the system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Adjustments to the model were made to achieve a tolerance of one to two inches between the differences in HGL between the model output and calibration data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2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503238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Model Output and Graphics</a:t>
            </a:r>
            <a:endParaRPr lang="en-US" sz="3600" dirty="0"/>
          </a:p>
        </p:txBody>
      </p:sp>
      <p:pic>
        <p:nvPicPr>
          <p:cNvPr id="69634" name="Picture 2" descr="C:\Users\SGibson\Desktop\pro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5600"/>
            <a:ext cx="9144000" cy="485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066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Consequences of Sewer Surcharging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839200" cy="5257800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Majority of main interceptors have insufficient capacity to convey peak flows without surcharging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Model confirmed that peak flows are greater than gravity flow conveyance capacities at overflows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Surcharging of sewer lines is not permitted by DEP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Frequent surcharging of sewer lines results in pipe failure and decreases its effective life span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Surcharging of main lines may result in backups in private laterals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/>
              <a:t>The overflows are designated SSO </a:t>
            </a:r>
            <a:r>
              <a:rPr lang="en-US" sz="2600" dirty="0" smtClean="0"/>
              <a:t>violations </a:t>
            </a:r>
            <a:r>
              <a:rPr lang="en-US" sz="2600" dirty="0" smtClean="0"/>
              <a:t>since </a:t>
            </a:r>
            <a:r>
              <a:rPr lang="en-US" sz="2600" dirty="0" smtClean="0"/>
              <a:t>all combined sewers have been separated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2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914400"/>
            <a:ext cx="8229600" cy="3992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Design of Future Conveyance System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If ongoing municipal I/I reduction is unsuccessful, CMA mandated to increase capacity of interceptors, lift stations and force mains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Model was used to design a new main 42” diameter gravity interceptor to the WWTF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interceptor sized to convey a future peak flow of 25 MGD to the treatment facility to eliminate all </a:t>
            </a:r>
            <a:r>
              <a:rPr lang="en-US" dirty="0" smtClean="0"/>
              <a:t>overflows </a:t>
            </a:r>
            <a:r>
              <a:rPr lang="en-US" dirty="0" smtClean="0"/>
              <a:t>from the system (assuming future I/I is unsuccessful)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Other future conveyance system upgrades will be programmed to convey all flow to the treatment</a:t>
            </a:r>
            <a:r>
              <a:rPr lang="en-US" dirty="0"/>
              <a:t> </a:t>
            </a:r>
            <a:r>
              <a:rPr lang="en-US" dirty="0" smtClean="0"/>
              <a:t>plant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2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4754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Inflow/Infiltration Sources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53400" cy="48768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Wet </a:t>
            </a:r>
            <a:r>
              <a:rPr lang="en-US" dirty="0" smtClean="0"/>
              <a:t>weather flows results from ongoing customer connection inflow not removed in the original project and ongoing municipal cross-connections</a:t>
            </a:r>
          </a:p>
          <a:p>
            <a:pPr lvl="2"/>
            <a:r>
              <a:rPr lang="en-US" dirty="0" smtClean="0"/>
              <a:t>Roof leaders</a:t>
            </a:r>
          </a:p>
          <a:p>
            <a:pPr lvl="2"/>
            <a:r>
              <a:rPr lang="en-US" dirty="0" smtClean="0"/>
              <a:t>French drains</a:t>
            </a:r>
          </a:p>
          <a:p>
            <a:pPr lvl="2"/>
            <a:r>
              <a:rPr lang="en-US" dirty="0" smtClean="0"/>
              <a:t>Sump pumps</a:t>
            </a:r>
          </a:p>
          <a:p>
            <a:pPr lvl="2"/>
            <a:r>
              <a:rPr lang="en-US" dirty="0" smtClean="0"/>
              <a:t>Cross connections</a:t>
            </a:r>
          </a:p>
        </p:txBody>
      </p:sp>
    </p:spTree>
    <p:extLst>
      <p:ext uri="{BB962C8B-B14F-4D97-AF65-F5344CB8AC3E}">
        <p14:creationId xmlns:p14="http://schemas.microsoft.com/office/powerpoint/2010/main" val="11152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4754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Ongoing System Infiltration/Inflow Work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DEP has issued a CO&amp;A with fines for SSO discharges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municipalities are now undertaking an aggressive private lateral and home inspection program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Outside inspection agency hired to conduct the home inspections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However, long </a:t>
            </a:r>
            <a:r>
              <a:rPr lang="en-US" dirty="0" smtClean="0"/>
              <a:t>term I/I reduction is questionable due to meager municipal resources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5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81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Private System Inspections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1752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House connections (laterals and building sewers) </a:t>
            </a:r>
            <a:r>
              <a:rPr lang="en-US" sz="2200" dirty="0" smtClean="0"/>
              <a:t>must be the focus</a:t>
            </a:r>
            <a:endParaRPr lang="en-US" sz="2200" dirty="0" smtClean="0"/>
          </a:p>
          <a:p>
            <a:pPr marL="0" indent="0">
              <a:buNone/>
              <a:defRPr/>
            </a:pPr>
            <a:r>
              <a:rPr lang="en-US" sz="2200" dirty="0" smtClean="0"/>
              <a:t>  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House connections and laterals can account for  </a:t>
            </a:r>
            <a:r>
              <a:rPr lang="en-US" sz="2200" dirty="0"/>
              <a:t>4</a:t>
            </a:r>
            <a:r>
              <a:rPr lang="en-US" sz="2200" dirty="0" smtClean="0"/>
              <a:t>0% - 8% </a:t>
            </a:r>
            <a:r>
              <a:rPr lang="en-US" sz="2200" dirty="0" smtClean="0"/>
              <a:t>of total system wet </a:t>
            </a:r>
            <a:r>
              <a:rPr lang="en-US" sz="2200" dirty="0" smtClean="0"/>
              <a:t>weather </a:t>
            </a:r>
            <a:r>
              <a:rPr lang="en-US" sz="2200" dirty="0" smtClean="0"/>
              <a:t>flow (WEF</a:t>
            </a:r>
            <a:endParaRPr lang="en-US" sz="2200" dirty="0" smtClean="0"/>
          </a:p>
        </p:txBody>
      </p:sp>
      <p:pic>
        <p:nvPicPr>
          <p:cNvPr id="1026" name="Picture 2" descr="N:\Project Photos\13059 - CMA Lawrence Twp Phase III Sewer Evaluation\P1040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99" y="3276600"/>
            <a:ext cx="3996267" cy="2997200"/>
          </a:xfrm>
          <a:prstGeom prst="rect">
            <a:avLst/>
          </a:prstGeom>
          <a:noFill/>
        </p:spPr>
      </p:pic>
      <p:pic>
        <p:nvPicPr>
          <p:cNvPr id="1027" name="Picture 3" descr="N:\Project Photos\13059 - CMA Lawrence Twp Phase III Sewer Evaluation\P104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3276601"/>
            <a:ext cx="3996266" cy="2997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9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754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Important 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For systems with high wet weather flows, is the best strategy…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I/I source removal</a:t>
            </a:r>
            <a:r>
              <a:rPr lang="en-US" sz="24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I/I conveyance and treatment?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or combination of the above?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Most systems have some level of inflow and infiltration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True </a:t>
            </a:r>
            <a:r>
              <a:rPr lang="en-US" sz="2400" dirty="0"/>
              <a:t>s</a:t>
            </a:r>
            <a:r>
              <a:rPr lang="en-US" sz="2400" dirty="0" smtClean="0"/>
              <a:t>anitary sewer systems – designed to carry only sanitary waste – bypass or discharges are considered SSOs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Combined </a:t>
            </a:r>
            <a:r>
              <a:rPr lang="en-US" sz="2400" dirty="0"/>
              <a:t>s</a:t>
            </a:r>
            <a:r>
              <a:rPr lang="en-US" sz="2400" dirty="0" smtClean="0"/>
              <a:t>ystems – </a:t>
            </a:r>
            <a:r>
              <a:rPr lang="en-US" sz="2400" dirty="0"/>
              <a:t>d</a:t>
            </a:r>
            <a:r>
              <a:rPr lang="en-US" sz="2400" dirty="0" smtClean="0"/>
              <a:t>esigned to carry both sanitary and stormwater – bypasses or discharges are designated CSOs – confined to systems 50 – 100+ years old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SSO and CSO abatement  is a regulatory priority</a:t>
            </a:r>
          </a:p>
        </p:txBody>
      </p:sp>
    </p:spTree>
    <p:extLst>
      <p:ext uri="{BB962C8B-B14F-4D97-AF65-F5344CB8AC3E}">
        <p14:creationId xmlns:p14="http://schemas.microsoft.com/office/powerpoint/2010/main" val="29695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House Inspections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Need to inspect for: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Storm, surface, groundwater and spring connections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Roof, foundation and floor drains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Sump pumps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Industrial/commercial process water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Public support is </a:t>
            </a:r>
            <a:r>
              <a:rPr lang="en-US" sz="2800" dirty="0" smtClean="0"/>
              <a:t>beneficial</a:t>
            </a:r>
            <a:r>
              <a:rPr lang="en-US" sz="28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Newspaper </a:t>
            </a:r>
            <a:r>
              <a:rPr lang="en-US" sz="2400" dirty="0" smtClean="0"/>
              <a:t>articles to explain program in detail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Project Manager s should have good </a:t>
            </a:r>
            <a:r>
              <a:rPr lang="en-US" sz="2400" dirty="0" smtClean="0"/>
              <a:t>communication </a:t>
            </a:r>
            <a:r>
              <a:rPr lang="en-US" sz="2400" dirty="0" smtClean="0"/>
              <a:t> &amp; “</a:t>
            </a:r>
            <a:r>
              <a:rPr lang="en-US" sz="2400" dirty="0" smtClean="0"/>
              <a:t>people” skills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Respect for homeowners and private property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System rules &amp; regulations, m</a:t>
            </a:r>
            <a:r>
              <a:rPr lang="en-US" sz="2800" dirty="0" smtClean="0"/>
              <a:t>unicipal ordinance support </a:t>
            </a:r>
            <a:r>
              <a:rPr lang="en-US" sz="2800" dirty="0" smtClean="0"/>
              <a:t>and associated fines </a:t>
            </a:r>
            <a:r>
              <a:rPr lang="en-US" sz="2800" dirty="0" smtClean="0"/>
              <a:t>a must for proper enforcement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Tracking &amp; follow-up </a:t>
            </a:r>
            <a:r>
              <a:rPr lang="en-US" sz="2800" dirty="0" smtClean="0"/>
              <a:t>inspections </a:t>
            </a:r>
            <a:r>
              <a:rPr lang="en-US" sz="2800" dirty="0" smtClean="0"/>
              <a:t>needed for </a:t>
            </a:r>
            <a:r>
              <a:rPr lang="en-US" sz="2800" dirty="0" smtClean="0"/>
              <a:t>compliance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No exceptions – stay firm and treat everyone equally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Public sewer system must </a:t>
            </a:r>
            <a:r>
              <a:rPr lang="en-US" sz="2800" dirty="0" smtClean="0"/>
              <a:t>also have I/I integrity</a:t>
            </a:r>
            <a:endParaRPr lang="en-US" sz="2800" dirty="0" smtClean="0"/>
          </a:p>
          <a:p>
            <a:pPr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843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97417"/>
            <a:ext cx="8229600" cy="704088"/>
          </a:xfrm>
        </p:spPr>
        <p:txBody>
          <a:bodyPr>
            <a:noAutofit/>
          </a:bodyPr>
          <a:lstStyle/>
          <a:p>
            <a:r>
              <a:rPr lang="en-US" sz="3600" dirty="0" smtClean="0"/>
              <a:t>Wastewater Treatment Facility Upgrades</a:t>
            </a:r>
            <a:endParaRPr lang="en-US" sz="3600" dirty="0"/>
          </a:p>
        </p:txBody>
      </p:sp>
      <p:pic>
        <p:nvPicPr>
          <p:cNvPr id="70658" name="Picture 2" descr="100_5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858000" cy="51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5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81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Wet Weather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Historically, wet weather flows in larger, older systems </a:t>
            </a:r>
            <a:r>
              <a:rPr lang="en-US" sz="2400" dirty="0" smtClean="0"/>
              <a:t>are handled in </a:t>
            </a:r>
            <a:r>
              <a:rPr lang="en-US" sz="2400" dirty="0" smtClean="0"/>
              <a:t>several ways: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Bypass wet weather flows in </a:t>
            </a:r>
            <a:r>
              <a:rPr lang="en-US" sz="2400" dirty="0" smtClean="0"/>
              <a:t>conveyance </a:t>
            </a:r>
            <a:r>
              <a:rPr lang="en-US" sz="2400" dirty="0" smtClean="0"/>
              <a:t>system upstream of plant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Combined systems </a:t>
            </a:r>
            <a:r>
              <a:rPr lang="en-US" dirty="0" smtClean="0"/>
              <a:t>are required </a:t>
            </a:r>
            <a:r>
              <a:rPr lang="en-US" dirty="0" smtClean="0"/>
              <a:t>to maximize conveyance and treatment in LTCP (Nine Minimum Controls)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Equalization storage </a:t>
            </a:r>
            <a:r>
              <a:rPr lang="en-US" dirty="0" smtClean="0"/>
              <a:t>at conveyance system or plant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Side stream </a:t>
            </a:r>
            <a:r>
              <a:rPr lang="en-US" sz="2400" dirty="0" smtClean="0"/>
              <a:t>treatment with disinfection only, if allowable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Depending on process requirements, some plants are capable of treating the full range of flows </a:t>
            </a:r>
            <a:r>
              <a:rPr lang="en-US" sz="2400" dirty="0" smtClean="0"/>
              <a:t>directly in the process – this was examined for Clearfield plant upgrade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55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362712"/>
          </a:xfrm>
        </p:spPr>
        <p:txBody>
          <a:bodyPr>
            <a:noAutofit/>
          </a:bodyPr>
          <a:lstStyle/>
          <a:p>
            <a:r>
              <a:rPr lang="en-US" sz="3600" dirty="0" smtClean="0"/>
              <a:t>Wastewater Treatment Facility Upgrades</a:t>
            </a:r>
            <a:endParaRPr lang="en-US" sz="36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Originally built in 1958, the Clearfield </a:t>
            </a:r>
            <a:r>
              <a:rPr lang="en-US" dirty="0" smtClean="0"/>
              <a:t>wastewater treatment plant is </a:t>
            </a:r>
            <a:r>
              <a:rPr lang="en-US" dirty="0" smtClean="0"/>
              <a:t>to </a:t>
            </a:r>
            <a:r>
              <a:rPr lang="en-US" dirty="0" smtClean="0"/>
              <a:t>be upgraded for nutrient removal and expanded to 25 MGD for </a:t>
            </a:r>
            <a:r>
              <a:rPr lang="en-US" dirty="0" smtClean="0"/>
              <a:t>system </a:t>
            </a:r>
            <a:r>
              <a:rPr lang="en-US" dirty="0" smtClean="0"/>
              <a:t>wet weather flow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Process treatment system will utilize a step-feed system to divert wet weather flow around BNR process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Although replacement projects have been unsuccessful in reducing peak wet weather flows, the Township and Borough </a:t>
            </a:r>
            <a:r>
              <a:rPr lang="en-US" dirty="0" smtClean="0"/>
              <a:t>are obligated to remove I/I per Consent Order &amp; Agreement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Township/Borough </a:t>
            </a:r>
            <a:r>
              <a:rPr lang="en-US" dirty="0" smtClean="0"/>
              <a:t>I/I </a:t>
            </a:r>
            <a:r>
              <a:rPr lang="en-US" dirty="0" smtClean="0"/>
              <a:t>efforts</a:t>
            </a:r>
            <a:r>
              <a:rPr lang="en-US" dirty="0"/>
              <a:t> </a:t>
            </a:r>
            <a:r>
              <a:rPr lang="en-US" dirty="0" smtClean="0"/>
              <a:t>fail, </a:t>
            </a:r>
            <a:r>
              <a:rPr lang="en-US" dirty="0" smtClean="0"/>
              <a:t>further </a:t>
            </a:r>
            <a:r>
              <a:rPr lang="en-US" dirty="0" smtClean="0"/>
              <a:t>conveyance system work may be needed (including pump station, force main, interceptors</a:t>
            </a:r>
            <a:r>
              <a:rPr lang="en-US" dirty="0" smtClean="0"/>
              <a:t>) that could total $1 million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05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475488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Conveyance Work if I/I Removal is Unsuccessful</a:t>
            </a:r>
            <a:endParaRPr lang="en-US" sz="32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Upgrade main </a:t>
            </a:r>
            <a:r>
              <a:rPr lang="en-US" dirty="0" smtClean="0"/>
              <a:t>pump station, force main and gravity interceptor to the WWTF to provide conveyance capacity for the wet weather </a:t>
            </a:r>
            <a:r>
              <a:rPr lang="en-US" dirty="0" smtClean="0"/>
              <a:t>flows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Following the completion of the project, the Authority will be able to close the SSOs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Total </a:t>
            </a:r>
            <a:r>
              <a:rPr lang="en-US" dirty="0" smtClean="0"/>
              <a:t>cost for the WWTF improvements is $35M with </a:t>
            </a:r>
            <a:r>
              <a:rPr lang="en-US" dirty="0" smtClean="0"/>
              <a:t>wet weather upgrade options estimated at $5</a:t>
            </a:r>
            <a:r>
              <a:rPr lang="en-US" dirty="0" smtClean="0"/>
              <a:t>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457200"/>
          </a:xfrm>
        </p:spPr>
        <p:txBody>
          <a:bodyPr>
            <a:normAutofit fontScale="90000"/>
          </a:bodyPr>
          <a:lstStyle/>
          <a:p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8414" r="10189" b="7943"/>
          <a:stretch/>
        </p:blipFill>
        <p:spPr bwMode="auto">
          <a:xfrm rot="5400000">
            <a:off x="1088645" y="-1112711"/>
            <a:ext cx="6942642" cy="916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069" y="5867400"/>
            <a:ext cx="2438400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Clearfield Wastewater Treatment Facility Upgrade &amp; Expansion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551688"/>
          </a:xfrm>
        </p:spPr>
        <p:txBody>
          <a:bodyPr>
            <a:noAutofit/>
          </a:bodyPr>
          <a:lstStyle/>
          <a:p>
            <a:r>
              <a:rPr lang="en-US" sz="4000" dirty="0" smtClean="0"/>
              <a:t>Evaluation of Treatment Alternatives</a:t>
            </a:r>
            <a:endParaRPr lang="en-US" sz="4000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Conducted extensive wastewater characterization influent wastewater over full range of flows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Evaluated existing treatment processes and conducted preliminary screening of various Nutrient Removal Technologies (NRT)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Dynamic process modeling (BioWin) of various NRT processes, simulated wet weather flows for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Selected Hybrid Bardenpho with Virginia Initiative Plant option for cold, wet weather flows</a:t>
            </a:r>
          </a:p>
          <a:p>
            <a:pPr marL="274320" lvl="1" indent="-274320"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Step feed </a:t>
            </a:r>
            <a:r>
              <a:rPr lang="en-US" sz="2600" dirty="0" smtClean="0"/>
              <a:t>diluted </a:t>
            </a:r>
            <a:r>
              <a:rPr lang="en-US" sz="2600" dirty="0"/>
              <a:t>wet weather </a:t>
            </a:r>
            <a:r>
              <a:rPr lang="en-US" sz="2600" dirty="0" smtClean="0"/>
              <a:t>flow </a:t>
            </a:r>
            <a:r>
              <a:rPr lang="en-US" sz="2600" dirty="0"/>
              <a:t>to last oxic </a:t>
            </a:r>
            <a:r>
              <a:rPr lang="en-US" sz="2600" dirty="0" smtClean="0"/>
              <a:t>zone </a:t>
            </a:r>
            <a:r>
              <a:rPr lang="en-US" sz="2600" dirty="0"/>
              <a:t>to provide secondary (contact stabilization) </a:t>
            </a:r>
            <a:r>
              <a:rPr lang="en-US" sz="2600" dirty="0" smtClean="0"/>
              <a:t>treatment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54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Selected Wet Weather Process - Step Feed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8006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Diverts wet weather flow to the last process oxic zone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Provides biological treatment of all diluted wet weather by contact stabilization (1-2 hour detention)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Preserves BNR process stream (Virginia Initiative Plant process configuration used in cold, wet weather periods)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Preserves nitrifiers and denitrifiers to maintain nitrogen and phosphorus removal during and after high flow events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Prevents elevated DO concentrations in BRN process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importantly, prevents biomass washout that would otherwise take BNR process weeks to recover.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0043" y="990600"/>
            <a:ext cx="8229600" cy="38741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BNR Process with </a:t>
            </a:r>
            <a:r>
              <a:rPr lang="en-US" sz="3600" dirty="0" smtClean="0"/>
              <a:t>Wet-Weather Step-Feed </a:t>
            </a:r>
            <a:endParaRPr lang="en-US" sz="3600" dirty="0"/>
          </a:p>
        </p:txBody>
      </p:sp>
      <p:pic>
        <p:nvPicPr>
          <p:cNvPr id="71682" name="Picture 2" descr="DSCN3628"/>
          <p:cNvPicPr>
            <a:picLocks noChangeAspect="1" noChangeArrowheads="1"/>
          </p:cNvPicPr>
          <p:nvPr/>
        </p:nvPicPr>
        <p:blipFill rotWithShape="1">
          <a:blip r:embed="rId2" cstate="print"/>
          <a:srcRect t="9955" b="12253"/>
          <a:stretch/>
        </p:blipFill>
        <p:spPr bwMode="auto">
          <a:xfrm>
            <a:off x="5687" y="1569493"/>
            <a:ext cx="9138313" cy="532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76400" y="2707501"/>
            <a:ext cx="19812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Step Feed Discharge to Last Oxic Reactor Zone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3169166"/>
            <a:ext cx="457200" cy="15552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4961592"/>
            <a:ext cx="152400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BNR Process Reactor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1900" y="4975492"/>
            <a:ext cx="152400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BNR Process Reactor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4597399"/>
            <a:ext cx="137160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Step Feed Channel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2743200" y="4735898"/>
            <a:ext cx="609600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76400" y="4874398"/>
            <a:ext cx="0" cy="61200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06036" y="2772915"/>
            <a:ext cx="152400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Final Clarifiers (3)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29200" y="3049914"/>
            <a:ext cx="0" cy="12934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25750" y="5715000"/>
            <a:ext cx="13589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BNR  </a:t>
            </a:r>
            <a:r>
              <a:rPr lang="en-US" sz="1200" b="1" dirty="0" smtClean="0">
                <a:latin typeface="Calibri" panose="020F0502020204030204" pitchFamily="34" charset="0"/>
              </a:rPr>
              <a:t>Process Flow  </a:t>
            </a:r>
            <a:r>
              <a:rPr lang="en-US" sz="1200" b="1" dirty="0" smtClean="0">
                <a:latin typeface="Calibri" panose="020F0502020204030204" pitchFamily="34" charset="0"/>
              </a:rPr>
              <a:t>Distribution  Box</a:t>
            </a:r>
            <a:endParaRPr lang="en-US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992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Clearfield </a:t>
            </a:r>
            <a:r>
              <a:rPr lang="en-US" sz="4000" dirty="0" smtClean="0"/>
              <a:t>Case Study </a:t>
            </a:r>
            <a:r>
              <a:rPr lang="en-US" sz="4000" dirty="0" smtClean="0"/>
              <a:t>-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81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0" dirty="0" smtClean="0"/>
              <a:t>Original municipal plan to eliminate overflows was for total sewer system replacement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0" dirty="0" smtClean="0"/>
              <a:t>The project was not successful since overflows are ongoing (10-20/year</a:t>
            </a:r>
            <a:r>
              <a:rPr lang="en-US" sz="2050" dirty="0" smtClean="0"/>
              <a:t>) due to inadequate inspection of house laterals &amp; direct connections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0" dirty="0" smtClean="0"/>
              <a:t>This has resulted in a DEP Consent Order &amp; Agreement and municipalities must undertake further I/I removal through selected projects and house inspections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0" dirty="0" smtClean="0"/>
              <a:t>Failure to eliminate overflows will result in the Clearfield Municipal Authority upgrading pump stations, force mains and interceptors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0" dirty="0" smtClean="0"/>
              <a:t>Ongoing treatment plant work has provision for processing current peak system flow that is incorporated in a BNR process through step-feed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50" dirty="0" smtClean="0"/>
              <a:t>The Authority believes unnecessary costs were incurred when conveyance, treatment and </a:t>
            </a:r>
            <a:r>
              <a:rPr lang="en-US" sz="2050" dirty="0" smtClean="0"/>
              <a:t>selective I/I </a:t>
            </a:r>
            <a:r>
              <a:rPr lang="en-US" sz="2050" dirty="0" smtClean="0"/>
              <a:t>diagnostic work would have achieved the sam</a:t>
            </a:r>
            <a:r>
              <a:rPr lang="en-US" sz="2050" dirty="0" smtClean="0"/>
              <a:t>e result for less money</a:t>
            </a:r>
            <a:endParaRPr lang="en-US" sz="2050" dirty="0" smtClean="0"/>
          </a:p>
        </p:txBody>
      </p:sp>
    </p:spTree>
    <p:extLst>
      <p:ext uri="{BB962C8B-B14F-4D97-AF65-F5344CB8AC3E}">
        <p14:creationId xmlns:p14="http://schemas.microsoft.com/office/powerpoint/2010/main" val="35294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754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Important 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eaLnBrk="1" hangingPunct="1">
              <a:buFontTx/>
              <a:buChar char="-"/>
              <a:defRPr/>
            </a:pPr>
            <a:r>
              <a:rPr lang="en-US" sz="2800" dirty="0" smtClean="0"/>
              <a:t>System owners and engineers often face the dilemma of removing  or treating I/I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eaLnBrk="1" hangingPunct="1">
              <a:buFontTx/>
              <a:buChar char="-"/>
              <a:defRPr/>
            </a:pPr>
            <a:r>
              <a:rPr lang="en-US" sz="2800" dirty="0" smtClean="0"/>
              <a:t>This presentation will discuss lessons learned and options to consider when faced with similar situations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eaLnBrk="1" hangingPunct="1">
              <a:buFontTx/>
              <a:buChar char="-"/>
              <a:defRPr/>
            </a:pPr>
            <a:r>
              <a:rPr lang="en-US" sz="2800" dirty="0" smtClean="0"/>
              <a:t>Clearfield system will be presented to offer practical problems and insights</a:t>
            </a:r>
          </a:p>
        </p:txBody>
      </p:sp>
    </p:spTree>
    <p:extLst>
      <p:ext uri="{BB962C8B-B14F-4D97-AF65-F5344CB8AC3E}">
        <p14:creationId xmlns:p14="http://schemas.microsoft.com/office/powerpoint/2010/main" val="16310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992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Clearfield </a:t>
            </a:r>
            <a:r>
              <a:rPr lang="en-US" sz="4000" dirty="0" smtClean="0"/>
              <a:t>Case Study </a:t>
            </a:r>
            <a:r>
              <a:rPr lang="en-US" sz="4000" dirty="0" smtClean="0"/>
              <a:t>-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81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For new systems with surcharging or overflows, I/I removal may be the best option especially when Peak to ADF ratio is less than 5 : 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However, flow monitoring and I/I diagnostic work is essential to define subarea contributions and facilitate flow isolation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In older systems, communities with dwindling </a:t>
            </a:r>
            <a:r>
              <a:rPr lang="en-US" sz="2200" dirty="0" smtClean="0"/>
              <a:t>resources for maintenance personnel and equipment may be inadequate for long term I/I control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Total system replacement does not address inflow adequately unless ongoing house inspections and I/I diagnostic work is a long term commitment – difficult for older “cash strapped” communities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In larger older systems, a mix of treatment and conveyance system expansion with targeted I/I removal may be the best option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To incorporate wet-weather flow (&gt; 5 : 1 Peak to ADF in a BNR process, consider a step-feed option in the plant design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50" dirty="0" smtClean="0"/>
          </a:p>
        </p:txBody>
      </p:sp>
    </p:spTree>
    <p:extLst>
      <p:ext uri="{BB962C8B-B14F-4D97-AF65-F5344CB8AC3E}">
        <p14:creationId xmlns:p14="http://schemas.microsoft.com/office/powerpoint/2010/main" val="9181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467600" cy="697992"/>
          </a:xfrm>
        </p:spPr>
        <p:txBody>
          <a:bodyPr/>
          <a:lstStyle/>
          <a:p>
            <a:r>
              <a:rPr lang="en-US" sz="4800" dirty="0" smtClean="0"/>
              <a:t>Questions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0457" y="914400"/>
            <a:ext cx="8229600" cy="4754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Clearfield Case Study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1816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Clearfield Municipal Authority (CMA)</a:t>
            </a:r>
          </a:p>
          <a:p>
            <a:pPr lvl="2"/>
            <a:r>
              <a:rPr lang="en-US" dirty="0" smtClean="0"/>
              <a:t>Service Area – 6,000 connections in Clearfield Boro &amp; Lawrence Twp</a:t>
            </a:r>
          </a:p>
          <a:p>
            <a:pPr lvl="2"/>
            <a:r>
              <a:rPr lang="en-US" dirty="0" smtClean="0"/>
              <a:t>Authority owns interceptor  sewers network, pump stations and regional treatment facility</a:t>
            </a:r>
          </a:p>
          <a:p>
            <a:pPr lvl="2"/>
            <a:r>
              <a:rPr lang="en-US" dirty="0" smtClean="0"/>
              <a:t>Borough and Township own their </a:t>
            </a:r>
            <a:r>
              <a:rPr lang="en-US" dirty="0" smtClean="0"/>
              <a:t>respective </a:t>
            </a:r>
            <a:r>
              <a:rPr lang="en-US" dirty="0" smtClean="0"/>
              <a:t>collection systems</a:t>
            </a:r>
          </a:p>
          <a:p>
            <a:pPr lvl="2"/>
            <a:r>
              <a:rPr lang="en-US" dirty="0" smtClean="0"/>
              <a:t>Older portion designed as combined sewer system with CSO’s</a:t>
            </a:r>
          </a:p>
          <a:p>
            <a:pPr lvl="2"/>
            <a:r>
              <a:rPr lang="en-US" dirty="0" smtClean="0"/>
              <a:t>CMA under Consent Order &amp; Agreement to eliminate overflows</a:t>
            </a:r>
          </a:p>
          <a:p>
            <a:pPr lvl="2"/>
            <a:r>
              <a:rPr lang="en-US" dirty="0" smtClean="0"/>
              <a:t>CMA required to provide Biological Nutrient Removal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 descr="C:\Users\SGibson\Desktop\Clearfield_County_PA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648200"/>
            <a:ext cx="3146914" cy="1809476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4038600" y="5486400"/>
            <a:ext cx="76200" cy="762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5181600"/>
            <a:ext cx="1447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5029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Clearfield, PA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88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Gibson\Desktop\FLOW METER SUMMARY MAP_MARCH 2014-Layou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31"/>
            <a:ext cx="9144000" cy="66947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2895600" y="1676400"/>
            <a:ext cx="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95600" y="28194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2819400"/>
            <a:ext cx="0" cy="76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0" y="4495800"/>
            <a:ext cx="99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5600" y="1676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1752600"/>
            <a:ext cx="762000" cy="495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34000" y="2247900"/>
            <a:ext cx="76200" cy="34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56078" y="2590800"/>
            <a:ext cx="7779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43400" y="2590800"/>
            <a:ext cx="212678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343400" y="3657600"/>
            <a:ext cx="1524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267200" y="3962400"/>
            <a:ext cx="2286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038600" y="3962400"/>
            <a:ext cx="2286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/>
          <p:nvPr/>
        </p:nvCxnSpPr>
        <p:spPr>
          <a:xfrm flipH="1" flipV="1">
            <a:off x="4038600" y="3962400"/>
            <a:ext cx="1524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/>
          <p:nvPr/>
        </p:nvCxnSpPr>
        <p:spPr>
          <a:xfrm>
            <a:off x="3352800" y="167640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>
            <a:off x="3581400" y="18288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3581400" y="19812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/>
          <p:nvPr/>
        </p:nvCxnSpPr>
        <p:spPr>
          <a:xfrm flipH="1">
            <a:off x="4343400" y="1752600"/>
            <a:ext cx="3048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/>
          <p:nvPr/>
        </p:nvCxnSpPr>
        <p:spPr>
          <a:xfrm flipH="1">
            <a:off x="4114800" y="1828800"/>
            <a:ext cx="228600" cy="171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/>
          <p:cNvCxnSpPr/>
          <p:nvPr/>
        </p:nvCxnSpPr>
        <p:spPr>
          <a:xfrm flipH="1">
            <a:off x="4038600" y="2000250"/>
            <a:ext cx="76200" cy="20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/>
          <p:cNvCxnSpPr/>
          <p:nvPr/>
        </p:nvCxnSpPr>
        <p:spPr>
          <a:xfrm flipH="1" flipV="1">
            <a:off x="3886200" y="2133600"/>
            <a:ext cx="1524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Connector 1050"/>
          <p:cNvCxnSpPr/>
          <p:nvPr/>
        </p:nvCxnSpPr>
        <p:spPr>
          <a:xfrm flipV="1">
            <a:off x="3886200" y="19812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/>
          <p:cNvCxnSpPr/>
          <p:nvPr/>
        </p:nvCxnSpPr>
        <p:spPr>
          <a:xfrm>
            <a:off x="3124200" y="3581400"/>
            <a:ext cx="76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Connector 1062"/>
          <p:cNvCxnSpPr/>
          <p:nvPr/>
        </p:nvCxnSpPr>
        <p:spPr>
          <a:xfrm flipV="1">
            <a:off x="3200400" y="36576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" name="TextBox 1063"/>
          <p:cNvSpPr txBox="1"/>
          <p:nvPr/>
        </p:nvSpPr>
        <p:spPr>
          <a:xfrm>
            <a:off x="2925288" y="2323021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Clearfield </a:t>
            </a:r>
          </a:p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Borough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97831" y="3119382"/>
            <a:ext cx="1600200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Wastewater Treatment Facility with Overflow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1069" name="Straight Arrow Connector 1068"/>
          <p:cNvCxnSpPr/>
          <p:nvPr/>
        </p:nvCxnSpPr>
        <p:spPr>
          <a:xfrm flipV="1">
            <a:off x="6298031" y="2590800"/>
            <a:ext cx="407569" cy="52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93781" y="609600"/>
            <a:ext cx="964019" cy="261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Lift Sta. No. 1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93781" y="871210"/>
            <a:ext cx="0" cy="9194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69478" y="2688595"/>
            <a:ext cx="777936" cy="261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Overflow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9900" y="869438"/>
            <a:ext cx="777936" cy="261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Overflow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267200" y="2000250"/>
            <a:ext cx="402278" cy="6883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87836" y="1131048"/>
            <a:ext cx="288864" cy="7739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24000" y="3831595"/>
            <a:ext cx="777936" cy="261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Overflow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01936" y="4093205"/>
            <a:ext cx="60264" cy="6311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70790" y="4876800"/>
            <a:ext cx="964019" cy="261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Lift Sta. No. 2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514600" y="4648200"/>
            <a:ext cx="368154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61163" y="2544203"/>
            <a:ext cx="751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Lawrence </a:t>
            </a:r>
          </a:p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Township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00539" y="5486400"/>
            <a:ext cx="752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Lawrence </a:t>
            </a:r>
          </a:p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Township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86277" y="1216821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Lawrence </a:t>
            </a:r>
          </a:p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Township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997173">
            <a:off x="7330801" y="1099288"/>
            <a:ext cx="730798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I-80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1419916">
            <a:off x="6911120" y="3552224"/>
            <a:ext cx="795065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US Rt 322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3126673">
            <a:off x="2156015" y="475372"/>
            <a:ext cx="795065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US Rt 322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20205119">
            <a:off x="737579" y="6007963"/>
            <a:ext cx="618302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Rt</a:t>
            </a:r>
            <a:r>
              <a:rPr lang="en-US" sz="1100" b="1" dirty="0">
                <a:latin typeface="Calibri" panose="020F0502020204030204" pitchFamily="34" charset="0"/>
              </a:rPr>
              <a:t> </a:t>
            </a:r>
            <a:r>
              <a:rPr lang="en-US" sz="1100" b="1" dirty="0" smtClean="0">
                <a:latin typeface="Calibri" panose="020F0502020204030204" pitchFamily="34" charset="0"/>
              </a:rPr>
              <a:t>879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1314021">
            <a:off x="7469042" y="680701"/>
            <a:ext cx="618302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Rt</a:t>
            </a:r>
            <a:r>
              <a:rPr lang="en-US" sz="1100" b="1" dirty="0">
                <a:latin typeface="Calibri" panose="020F0502020204030204" pitchFamily="34" charset="0"/>
              </a:rPr>
              <a:t> </a:t>
            </a:r>
            <a:r>
              <a:rPr lang="en-US" sz="1100" b="1" dirty="0" smtClean="0">
                <a:latin typeface="Calibri" panose="020F0502020204030204" pitchFamily="34" charset="0"/>
              </a:rPr>
              <a:t>879</a:t>
            </a:r>
            <a:endParaRPr lang="en-US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66800"/>
            <a:ext cx="8229600" cy="3992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Sewer System Description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400" b="1" dirty="0" smtClean="0"/>
              <a:t>Total System </a:t>
            </a:r>
            <a:r>
              <a:rPr lang="en-US" dirty="0" smtClean="0"/>
              <a:t>- </a:t>
            </a:r>
            <a:r>
              <a:rPr lang="en-US" sz="2400" dirty="0" smtClean="0"/>
              <a:t>341,000 LF (65 miles), 6,000 Customers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Allocated by System Ownership:</a:t>
            </a:r>
            <a:endParaRPr lang="en-US" sz="2400" dirty="0" smtClean="0"/>
          </a:p>
          <a:p>
            <a:pPr marL="393192" lvl="1" indent="0">
              <a:buNone/>
            </a:pPr>
            <a:r>
              <a:rPr lang="en-US" sz="2400" dirty="0" smtClean="0"/>
              <a:t>   </a:t>
            </a:r>
            <a:r>
              <a:rPr lang="en-US" sz="2400" b="1" dirty="0" smtClean="0"/>
              <a:t>Clearfield Municipal Authority</a:t>
            </a:r>
            <a:endParaRPr lang="en-US" sz="2400" dirty="0" smtClean="0"/>
          </a:p>
          <a:p>
            <a:pPr lvl="2"/>
            <a:r>
              <a:rPr lang="en-US" sz="2000" dirty="0" smtClean="0"/>
              <a:t>85,300 LF (16.5 miles) - interceptor sewers and force mains (25%)</a:t>
            </a:r>
          </a:p>
          <a:p>
            <a:pPr lvl="2"/>
            <a:r>
              <a:rPr lang="en-US" sz="2000" dirty="0" smtClean="0"/>
              <a:t>Five (5) lift stations</a:t>
            </a:r>
          </a:p>
          <a:p>
            <a:pPr lvl="2"/>
            <a:r>
              <a:rPr lang="en-US" sz="2000" dirty="0" smtClean="0"/>
              <a:t>One (1) SSO and three (3) CSOs</a:t>
            </a:r>
          </a:p>
          <a:p>
            <a:pPr lvl="2"/>
            <a:r>
              <a:rPr lang="en-US" sz="2000" dirty="0" smtClean="0"/>
              <a:t>Regional wastewater treatment facility</a:t>
            </a:r>
          </a:p>
          <a:p>
            <a:pPr marL="393192" lvl="1" indent="0">
              <a:buNone/>
            </a:pPr>
            <a:r>
              <a:rPr lang="en-US" sz="2400" dirty="0" smtClean="0"/>
              <a:t>   </a:t>
            </a:r>
            <a:r>
              <a:rPr lang="en-US" sz="2400" b="1" dirty="0" smtClean="0"/>
              <a:t>Clearfield Borough</a:t>
            </a:r>
            <a:endParaRPr lang="en-US" sz="2400" dirty="0" smtClean="0"/>
          </a:p>
          <a:p>
            <a:pPr lvl="2"/>
            <a:r>
              <a:rPr lang="en-US" sz="2000" dirty="0" smtClean="0"/>
              <a:t>148,000 LF (28 miles) - sewage collection system (43%)</a:t>
            </a:r>
            <a:endParaRPr lang="en-US" sz="2000" b="1" dirty="0" smtClean="0"/>
          </a:p>
          <a:p>
            <a:pPr marL="393192" lvl="1" indent="0">
              <a:buNone/>
            </a:pPr>
            <a:r>
              <a:rPr lang="en-US" sz="2400" b="1" dirty="0" smtClean="0"/>
              <a:t>   Lawrence Township</a:t>
            </a:r>
            <a:endParaRPr lang="en-US" sz="2400" dirty="0" smtClean="0"/>
          </a:p>
          <a:p>
            <a:pPr lvl="2"/>
            <a:r>
              <a:rPr lang="en-US" sz="2000" dirty="0" smtClean="0"/>
              <a:t>107,000 LF (20.5 miles) – sewage collection system (32%)</a:t>
            </a:r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488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66800"/>
            <a:ext cx="8229600" cy="3992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System Overflows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 2004, </a:t>
            </a:r>
            <a:r>
              <a:rPr lang="en-US" dirty="0" smtClean="0"/>
              <a:t>CMA sy</a:t>
            </a:r>
            <a:r>
              <a:rPr lang="en-US" sz="2400" dirty="0" smtClean="0"/>
              <a:t>stem maintained 10 overflows </a:t>
            </a:r>
          </a:p>
          <a:p>
            <a:pPr marL="393192" lvl="1" indent="0">
              <a:buNone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6 overflows have since been closed</a:t>
            </a:r>
          </a:p>
          <a:p>
            <a:pPr marL="393192" lvl="1" indent="0">
              <a:buNone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4 remaining overflows are manually activated during wet weather events to prevent system surcharging and backups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Overflows consist of a combination of SSO’s in Lawrence Township and CSO’s in Clearfield Borough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2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8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4754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Historical Background</a:t>
            </a:r>
            <a:endParaRPr lang="en-US" sz="40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 fontScale="925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Regulatory action forced the community to develop an Act 537 wastewater management plan to eliminate overflows in 1995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Decision makers were faced with either removing I/I to eliminate overflows or expand treatment plant &amp; conveyance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Municipalities decided to entirely replace sewer system and laterals; the Clearfield Municipal Authority expressed reservations with the plan advocating conveyance/treatment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Clearfield Borough spent </a:t>
            </a:r>
            <a:r>
              <a:rPr lang="en-US" b="1" dirty="0" smtClean="0"/>
              <a:t>$30M</a:t>
            </a:r>
            <a:r>
              <a:rPr lang="en-US" dirty="0"/>
              <a:t> </a:t>
            </a:r>
            <a:r>
              <a:rPr lang="en-US" dirty="0" smtClean="0"/>
              <a:t>to replace all sewers &amp;  Lawrence Township invested over </a:t>
            </a:r>
            <a:r>
              <a:rPr lang="en-US" b="1" dirty="0" smtClean="0"/>
              <a:t>$10M </a:t>
            </a:r>
            <a:r>
              <a:rPr lang="en-US" dirty="0" smtClean="0"/>
              <a:t>(thus far) to replace most sewers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Clearfield Municipal Authority faced with a WWTF expansion &amp; BNR Upgrade and possible conveyance system project (</a:t>
            </a:r>
            <a:r>
              <a:rPr lang="en-US" b="1" dirty="0" smtClean="0"/>
              <a:t>$40 M)</a:t>
            </a:r>
          </a:p>
        </p:txBody>
      </p:sp>
    </p:spTree>
    <p:extLst>
      <p:ext uri="{BB962C8B-B14F-4D97-AF65-F5344CB8AC3E}">
        <p14:creationId xmlns:p14="http://schemas.microsoft.com/office/powerpoint/2010/main" val="48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5720</TotalTime>
  <Words>2695</Words>
  <Application>Microsoft Office PowerPoint</Application>
  <PresentationFormat>On-screen Show (4:3)</PresentationFormat>
  <Paragraphs>346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  Clearfield (PA) Conveyance System Modeling and Monitoring Project   </vt:lpstr>
      <vt:lpstr>Presentation Outline</vt:lpstr>
      <vt:lpstr>Important Questions…</vt:lpstr>
      <vt:lpstr>Important Questions…</vt:lpstr>
      <vt:lpstr>Clearfield Case Study</vt:lpstr>
      <vt:lpstr>PowerPoint Presentation</vt:lpstr>
      <vt:lpstr>Sewer System Description</vt:lpstr>
      <vt:lpstr>System Overflows</vt:lpstr>
      <vt:lpstr>Historical Background</vt:lpstr>
      <vt:lpstr>Municipal Sewer Replacement Project</vt:lpstr>
      <vt:lpstr>CMA Flow Monitoring Program Elements</vt:lpstr>
      <vt:lpstr>Flow Monitoring Devices</vt:lpstr>
      <vt:lpstr>Flow Monitoring Devices</vt:lpstr>
      <vt:lpstr>Flow Monitoring Data Collection</vt:lpstr>
      <vt:lpstr>WWTF Flow Monitoring Devices</vt:lpstr>
      <vt:lpstr>Flow Monitoring </vt:lpstr>
      <vt:lpstr>Flow Monitoring Results (Post Construction)</vt:lpstr>
      <vt:lpstr>Flow Monitoring Summary (2011-2014)</vt:lpstr>
      <vt:lpstr>PowerPoint Presentation</vt:lpstr>
      <vt:lpstr>Conveyance System Modeling</vt:lpstr>
      <vt:lpstr>Model Input</vt:lpstr>
      <vt:lpstr>Model Input Graphics</vt:lpstr>
      <vt:lpstr>Model Calibration</vt:lpstr>
      <vt:lpstr>Model Output and Graphics</vt:lpstr>
      <vt:lpstr>Consequences of Sewer Surcharging</vt:lpstr>
      <vt:lpstr>Design of Future Conveyance System</vt:lpstr>
      <vt:lpstr>Inflow/Infiltration Sources</vt:lpstr>
      <vt:lpstr>Ongoing System Infiltration/Inflow Work</vt:lpstr>
      <vt:lpstr>Private System Inspections</vt:lpstr>
      <vt:lpstr>House Inspections </vt:lpstr>
      <vt:lpstr>Wastewater Treatment Facility Upgrades</vt:lpstr>
      <vt:lpstr>Wet Weather Options</vt:lpstr>
      <vt:lpstr>Wastewater Treatment Facility Upgrades</vt:lpstr>
      <vt:lpstr>Conveyance Work if I/I Removal is Unsuccessful</vt:lpstr>
      <vt:lpstr>PowerPoint Presentation</vt:lpstr>
      <vt:lpstr>Evaluation of Treatment Alternatives</vt:lpstr>
      <vt:lpstr>Selected Wet Weather Process - Step Feed</vt:lpstr>
      <vt:lpstr>BNR Process with Wet-Weather Step-Feed </vt:lpstr>
      <vt:lpstr>Clearfield Case Study - Lessons Learned</vt:lpstr>
      <vt:lpstr>Clearfield Case Study - Lessons Learned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Altoona Water Authority Westerly Wastewater Treatment Facility Nutrient Removal Treatment</dc:title>
  <dc:creator>jim l. balliet</dc:creator>
  <cp:lastModifiedBy>Mark V. Glenn</cp:lastModifiedBy>
  <cp:revision>275</cp:revision>
  <dcterms:created xsi:type="dcterms:W3CDTF">2013-04-15T13:27:12Z</dcterms:created>
  <dcterms:modified xsi:type="dcterms:W3CDTF">2014-06-03T00:56:52Z</dcterms:modified>
</cp:coreProperties>
</file>